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4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  <p:sldMasterId id="2147483720" r:id="rId2"/>
    <p:sldMasterId id="2147483719" r:id="rId3"/>
    <p:sldMasterId id="2147483707" r:id="rId4"/>
    <p:sldMasterId id="2147483695" r:id="rId5"/>
  </p:sldMasterIdLst>
  <p:notesMasterIdLst>
    <p:notesMasterId r:id="rId67"/>
  </p:notesMasterIdLst>
  <p:handoutMasterIdLst>
    <p:handoutMasterId r:id="rId68"/>
  </p:handoutMasterIdLst>
  <p:sldIdLst>
    <p:sldId id="256" r:id="rId6"/>
    <p:sldId id="278" r:id="rId7"/>
    <p:sldId id="275" r:id="rId8"/>
    <p:sldId id="279" r:id="rId9"/>
    <p:sldId id="276" r:id="rId10"/>
    <p:sldId id="280" r:id="rId11"/>
    <p:sldId id="281" r:id="rId12"/>
    <p:sldId id="282" r:id="rId13"/>
    <p:sldId id="283" r:id="rId14"/>
    <p:sldId id="284" r:id="rId15"/>
    <p:sldId id="277" r:id="rId16"/>
    <p:sldId id="265" r:id="rId17"/>
    <p:sldId id="266" r:id="rId18"/>
    <p:sldId id="285" r:id="rId19"/>
    <p:sldId id="267" r:id="rId20"/>
    <p:sldId id="286" r:id="rId21"/>
    <p:sldId id="268" r:id="rId22"/>
    <p:sldId id="296" r:id="rId23"/>
    <p:sldId id="297" r:id="rId24"/>
    <p:sldId id="298" r:id="rId25"/>
    <p:sldId id="299" r:id="rId26"/>
    <p:sldId id="300" r:id="rId27"/>
    <p:sldId id="301" r:id="rId28"/>
    <p:sldId id="302" r:id="rId29"/>
    <p:sldId id="303" r:id="rId30"/>
    <p:sldId id="304" r:id="rId31"/>
    <p:sldId id="305" r:id="rId32"/>
    <p:sldId id="306" r:id="rId33"/>
    <p:sldId id="307" r:id="rId34"/>
    <p:sldId id="308" r:id="rId35"/>
    <p:sldId id="309" r:id="rId36"/>
    <p:sldId id="324" r:id="rId37"/>
    <p:sldId id="325" r:id="rId38"/>
    <p:sldId id="331" r:id="rId39"/>
    <p:sldId id="332" r:id="rId40"/>
    <p:sldId id="333" r:id="rId41"/>
    <p:sldId id="334" r:id="rId42"/>
    <p:sldId id="335" r:id="rId43"/>
    <p:sldId id="336" r:id="rId44"/>
    <p:sldId id="337" r:id="rId45"/>
    <p:sldId id="338" r:id="rId46"/>
    <p:sldId id="339" r:id="rId47"/>
    <p:sldId id="310" r:id="rId48"/>
    <p:sldId id="311" r:id="rId49"/>
    <p:sldId id="312" r:id="rId50"/>
    <p:sldId id="313" r:id="rId51"/>
    <p:sldId id="314" r:id="rId52"/>
    <p:sldId id="315" r:id="rId53"/>
    <p:sldId id="316" r:id="rId54"/>
    <p:sldId id="317" r:id="rId55"/>
    <p:sldId id="318" r:id="rId56"/>
    <p:sldId id="319" r:id="rId57"/>
    <p:sldId id="320" r:id="rId58"/>
    <p:sldId id="321" r:id="rId59"/>
    <p:sldId id="322" r:id="rId60"/>
    <p:sldId id="323" r:id="rId61"/>
    <p:sldId id="326" r:id="rId62"/>
    <p:sldId id="327" r:id="rId63"/>
    <p:sldId id="328" r:id="rId64"/>
    <p:sldId id="329" r:id="rId65"/>
    <p:sldId id="330" r:id="rId6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ill Xing Jun" initials="BXJ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86"/>
  </p:normalViewPr>
  <p:slideViewPr>
    <p:cSldViewPr snapToGrid="0">
      <p:cViewPr varScale="1">
        <p:scale>
          <a:sx n="102" d="100"/>
          <a:sy n="102" d="100"/>
        </p:scale>
        <p:origin x="192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46" d="100"/>
          <a:sy n="46" d="100"/>
        </p:scale>
        <p:origin x="2800" y="5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63" Type="http://schemas.openxmlformats.org/officeDocument/2006/relationships/slide" Target="slides/slide58.xml"/><Relationship Id="rId64" Type="http://schemas.openxmlformats.org/officeDocument/2006/relationships/slide" Target="slides/slide59.xml"/><Relationship Id="rId65" Type="http://schemas.openxmlformats.org/officeDocument/2006/relationships/slide" Target="slides/slide60.xml"/><Relationship Id="rId66" Type="http://schemas.openxmlformats.org/officeDocument/2006/relationships/slide" Target="slides/slide61.xml"/><Relationship Id="rId67" Type="http://schemas.openxmlformats.org/officeDocument/2006/relationships/notesMaster" Target="notesMasters/notesMaster1.xml"/><Relationship Id="rId68" Type="http://schemas.openxmlformats.org/officeDocument/2006/relationships/handoutMaster" Target="handoutMasters/handoutMaster1.xml"/><Relationship Id="rId69" Type="http://schemas.openxmlformats.org/officeDocument/2006/relationships/commentAuthors" Target="commentAuthors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Relationship Id="rId57" Type="http://schemas.openxmlformats.org/officeDocument/2006/relationships/slide" Target="slides/slide52.xml"/><Relationship Id="rId58" Type="http://schemas.openxmlformats.org/officeDocument/2006/relationships/slide" Target="slides/slide53.xml"/><Relationship Id="rId59" Type="http://schemas.openxmlformats.org/officeDocument/2006/relationships/slide" Target="slides/slide5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70" Type="http://schemas.openxmlformats.org/officeDocument/2006/relationships/presProps" Target="presProps.xml"/><Relationship Id="rId71" Type="http://schemas.openxmlformats.org/officeDocument/2006/relationships/viewProps" Target="viewProps.xml"/><Relationship Id="rId72" Type="http://schemas.openxmlformats.org/officeDocument/2006/relationships/theme" Target="theme/theme1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73" Type="http://schemas.openxmlformats.org/officeDocument/2006/relationships/tableStyles" Target="tableStyles.xml"/><Relationship Id="rId60" Type="http://schemas.openxmlformats.org/officeDocument/2006/relationships/slide" Target="slides/slide55.xml"/><Relationship Id="rId61" Type="http://schemas.openxmlformats.org/officeDocument/2006/relationships/slide" Target="slides/slide56.xml"/><Relationship Id="rId62" Type="http://schemas.openxmlformats.org/officeDocument/2006/relationships/slide" Target="slides/slide57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="" xmlns:a16="http://schemas.microsoft.com/office/drawing/2014/main" id="{673C9929-FA2B-42A1-ACE7-6F5A5DCB815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="" xmlns:a16="http://schemas.microsoft.com/office/drawing/2014/main" id="{DA0698EF-E2BC-4B7E-8942-C5E631AA5DE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CBA45F-916E-4755-B1F4-46E4A640C44A}" type="datetimeFigureOut">
              <a:rPr lang="zh-CN" altLang="en-US" smtClean="0"/>
              <a:t>2020/4/14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="" xmlns:a16="http://schemas.microsoft.com/office/drawing/2014/main" id="{AD3B8020-7F40-4037-B38B-C232EF0665B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="" xmlns:a16="http://schemas.microsoft.com/office/drawing/2014/main" id="{3D9C101D-E34A-4E88-BA8E-934AB602D46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411625-78FA-401E-9EE1-8C9DFDECE84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8890481"/>
      </p:ext>
    </p:extLst>
  </p:cSld>
  <p:clrMap bg1="dk1" tx1="lt1" bg2="dk2" tx2="lt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07F15A-720C-40F3-B758-768430548945}" type="datetimeFigureOut">
              <a:rPr lang="zh-CN" altLang="en-US" smtClean="0"/>
              <a:t>2020/4/14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B502E3-BB88-49A5-BA2F-DDD6022391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64095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EB68D-A8BE-494E-98D7-7FF2F75B7487}" type="datetimeFigureOut">
              <a:rPr lang="zh-CN" altLang="en-US" smtClean="0"/>
              <a:t>2020/4/14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CA721-EEAD-4D42-BEA0-F4F610553C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03532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EB68D-A8BE-494E-98D7-7FF2F75B7487}" type="datetimeFigureOut">
              <a:rPr lang="zh-CN" altLang="en-US" smtClean="0"/>
              <a:t>2020/4/14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CA721-EEAD-4D42-BEA0-F4F610553C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1593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EB68D-A8BE-494E-98D7-7FF2F75B7487}" type="datetimeFigureOut">
              <a:rPr lang="zh-CN" altLang="en-US" smtClean="0"/>
              <a:t>2020/4/14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CA721-EEAD-4D42-BEA0-F4F610553C3A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790561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EB68D-A8BE-494E-98D7-7FF2F75B7487}" type="datetimeFigureOut">
              <a:rPr lang="zh-CN" altLang="en-US" smtClean="0"/>
              <a:t>2020/4/14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CA721-EEAD-4D42-BEA0-F4F610553C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93655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言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EB68D-A8BE-494E-98D7-7FF2F75B7487}" type="datetimeFigureOut">
              <a:rPr lang="zh-CN" altLang="en-US" smtClean="0"/>
              <a:t>2020/4/14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CA721-EEAD-4D42-BEA0-F4F610553C3A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67168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EB68D-A8BE-494E-98D7-7FF2F75B7487}" type="datetimeFigureOut">
              <a:rPr lang="zh-CN" altLang="en-US" smtClean="0"/>
              <a:t>2020/4/14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CA721-EEAD-4D42-BEA0-F4F610553C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49820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C8069917-589E-4931-9199-D02CEABA4E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="" xmlns:a16="http://schemas.microsoft.com/office/drawing/2014/main" id="{E6BDFFBA-1F7C-4743-9B32-9970EB9B1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E3FD3458-032F-40F5-BC4B-825CCC343F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72DF4-BE25-4CA2-8BC6-E7412FAF4FF8}" type="datetimeFigureOut">
              <a:rPr lang="zh-CN" altLang="en-US" smtClean="0"/>
              <a:t>2020/4/14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A8829290-D490-4F04-A3D6-129CDDBEE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0C07B009-B8AB-42D5-B775-53737CFB0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FEAD3-5FD0-4F7E-BE0A-68BC4F9D6D8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98590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ACEEE581-EC83-419E-9D6D-237280F32C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349526D5-4EAF-4BCB-AC01-C2F4E46489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6A301AF7-9DCC-4189-B25F-9B823395C8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72DF4-BE25-4CA2-8BC6-E7412FAF4FF8}" type="datetimeFigureOut">
              <a:rPr lang="zh-CN" altLang="en-US" smtClean="0"/>
              <a:t>2020/4/14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1933500B-754F-4E2F-9BEB-FD9C51ACB0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C1483E45-0A11-470E-BC9D-9B71BA0CD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FEAD3-5FD0-4F7E-BE0A-68BC4F9D6D8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925685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63ED9F0B-E455-44AE-9B47-BDB854D531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="" xmlns:a16="http://schemas.microsoft.com/office/drawing/2014/main" id="{CAB27FE3-B316-47F9-8CFE-8845BDE202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E365A1C8-E641-4685-9BC8-4EA464D2AC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72DF4-BE25-4CA2-8BC6-E7412FAF4FF8}" type="datetimeFigureOut">
              <a:rPr lang="zh-CN" altLang="en-US" smtClean="0"/>
              <a:t>2020/4/14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15900746-5858-4A73-941A-E95DA10DFA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F4CDA133-38F5-4BA9-8271-B6FC28DB4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FEAD3-5FD0-4F7E-BE0A-68BC4F9D6D8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023335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474AF904-412B-4DF6-93CB-9CE962C49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3950532E-7B93-4A50-9AC3-F0DEA65775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="" xmlns:a16="http://schemas.microsoft.com/office/drawing/2014/main" id="{E5DCEAD0-DFBC-4299-B25B-A7257BE8FD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="" xmlns:a16="http://schemas.microsoft.com/office/drawing/2014/main" id="{AF2C2F62-3DED-47B0-8D9C-5C232A265C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72DF4-BE25-4CA2-8BC6-E7412FAF4FF8}" type="datetimeFigureOut">
              <a:rPr lang="zh-CN" altLang="en-US" smtClean="0"/>
              <a:t>2020/4/14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="" xmlns:a16="http://schemas.microsoft.com/office/drawing/2014/main" id="{C46E09AF-D917-4BEC-87B6-EC3BB99C10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="" xmlns:a16="http://schemas.microsoft.com/office/drawing/2014/main" id="{7206F3BA-6F1A-4828-8178-8236BAA41A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FEAD3-5FD0-4F7E-BE0A-68BC4F9D6D8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262322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E994DC7A-3F40-414F-AE63-5479DA787F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="" xmlns:a16="http://schemas.microsoft.com/office/drawing/2014/main" id="{8F8B3C90-4435-439C-922B-25BC7A2C95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="" xmlns:a16="http://schemas.microsoft.com/office/drawing/2014/main" id="{467D8630-890E-4957-9089-5B76F06C41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="" xmlns:a16="http://schemas.microsoft.com/office/drawing/2014/main" id="{BD78E6D2-3A9C-40DC-97B7-3C1B56601A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="" xmlns:a16="http://schemas.microsoft.com/office/drawing/2014/main" id="{5FD27000-ECDD-4F80-B55E-AD195481C6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="" xmlns:a16="http://schemas.microsoft.com/office/drawing/2014/main" id="{646E9EFF-D680-45D2-8011-AC87B16B3B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72DF4-BE25-4CA2-8BC6-E7412FAF4FF8}" type="datetimeFigureOut">
              <a:rPr lang="zh-CN" altLang="en-US" smtClean="0"/>
              <a:t>2020/4/14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="" xmlns:a16="http://schemas.microsoft.com/office/drawing/2014/main" id="{16647881-B9C9-4AB3-9A57-54E55C839B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="" xmlns:a16="http://schemas.microsoft.com/office/drawing/2014/main" id="{8EF1ACF2-B4C5-4572-8638-B5A655B7F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FEAD3-5FD0-4F7E-BE0A-68BC4F9D6D8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37496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294640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066801"/>
            <a:ext cx="8596668" cy="4974562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EB68D-A8BE-494E-98D7-7FF2F75B7487}" type="datetimeFigureOut">
              <a:rPr lang="zh-CN" altLang="en-US" smtClean="0"/>
              <a:t>2020/4/14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CA721-EEAD-4D42-BEA0-F4F610553C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016628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2EC94360-42B9-48BA-9958-01CAE2335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="" xmlns:a16="http://schemas.microsoft.com/office/drawing/2014/main" id="{EE24C8BC-9784-49F4-BD0E-228F5B4187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72DF4-BE25-4CA2-8BC6-E7412FAF4FF8}" type="datetimeFigureOut">
              <a:rPr lang="zh-CN" altLang="en-US" smtClean="0"/>
              <a:t>2020/4/14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="" xmlns:a16="http://schemas.microsoft.com/office/drawing/2014/main" id="{61D36827-8959-4F03-8170-9BB05F3CB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="" xmlns:a16="http://schemas.microsoft.com/office/drawing/2014/main" id="{E213EA58-F3D7-41CE-B8FA-038B7BF8A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FEAD3-5FD0-4F7E-BE0A-68BC4F9D6D8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08805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="" xmlns:a16="http://schemas.microsoft.com/office/drawing/2014/main" id="{9E345D1B-056E-45B3-B24F-47CFC6CDF1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72DF4-BE25-4CA2-8BC6-E7412FAF4FF8}" type="datetimeFigureOut">
              <a:rPr lang="zh-CN" altLang="en-US" smtClean="0"/>
              <a:t>2020/4/14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="" xmlns:a16="http://schemas.microsoft.com/office/drawing/2014/main" id="{D33EE02C-023D-4B0E-BEAB-AFB235263F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="" xmlns:a16="http://schemas.microsoft.com/office/drawing/2014/main" id="{CA062D8C-401E-4F9A-A3C7-3CC3D10EF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FEAD3-5FD0-4F7E-BE0A-68BC4F9D6D8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458343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C652080E-7377-4AF3-AD2D-DF2EF3FAB2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27D2C4F9-12CA-463D-87DD-DBA5C5EC71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="" xmlns:a16="http://schemas.microsoft.com/office/drawing/2014/main" id="{128B28D5-D188-4A31-83FA-96BBD904E9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="" xmlns:a16="http://schemas.microsoft.com/office/drawing/2014/main" id="{FA96755A-DAAE-4E90-BDC1-CA80B16904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72DF4-BE25-4CA2-8BC6-E7412FAF4FF8}" type="datetimeFigureOut">
              <a:rPr lang="zh-CN" altLang="en-US" smtClean="0"/>
              <a:t>2020/4/14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="" xmlns:a16="http://schemas.microsoft.com/office/drawing/2014/main" id="{C6C6B505-1522-4D52-AA31-E9659469AC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="" xmlns:a16="http://schemas.microsoft.com/office/drawing/2014/main" id="{14FC76CA-50AE-4067-818C-ECC6501E68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FEAD3-5FD0-4F7E-BE0A-68BC4F9D6D8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224381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44639193-F920-4175-910E-8579E4066A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="" xmlns:a16="http://schemas.microsoft.com/office/drawing/2014/main" id="{C8B8B142-8596-4189-9262-826B3341E2D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="" xmlns:a16="http://schemas.microsoft.com/office/drawing/2014/main" id="{01ABA159-EBC5-48CE-9D69-23668E030A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="" xmlns:a16="http://schemas.microsoft.com/office/drawing/2014/main" id="{E06C3CF8-733A-4965-B51C-8F4DCBDB84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72DF4-BE25-4CA2-8BC6-E7412FAF4FF8}" type="datetimeFigureOut">
              <a:rPr lang="zh-CN" altLang="en-US" smtClean="0"/>
              <a:t>2020/4/14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="" xmlns:a16="http://schemas.microsoft.com/office/drawing/2014/main" id="{6D6D94E5-3D2D-4CA4-A88B-5AD2C32D1C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="" xmlns:a16="http://schemas.microsoft.com/office/drawing/2014/main" id="{486F4F0F-F9D3-4ED2-A4FA-2FC622F2D5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FEAD3-5FD0-4F7E-BE0A-68BC4F9D6D8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214050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F2E121BD-8B92-45FA-A860-81D83BC05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="" xmlns:a16="http://schemas.microsoft.com/office/drawing/2014/main" id="{4FABA68D-DFE9-4ED0-A636-EE8E12A54A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11FC6C7E-AB0A-4621-8C1D-AF35615CAC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72DF4-BE25-4CA2-8BC6-E7412FAF4FF8}" type="datetimeFigureOut">
              <a:rPr lang="zh-CN" altLang="en-US" smtClean="0"/>
              <a:t>2020/4/14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F879386A-7D8C-4887-80B0-F866F74B87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2436411D-B1AB-4CFB-9D66-8129F7F841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FEAD3-5FD0-4F7E-BE0A-68BC4F9D6D8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093135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="" xmlns:a16="http://schemas.microsoft.com/office/drawing/2014/main" id="{C31F6784-6938-41E9-B082-C339034552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="" xmlns:a16="http://schemas.microsoft.com/office/drawing/2014/main" id="{96408743-790B-4A79-8BBA-5D848E97C8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F75CB10E-E8A9-4DE8-827C-7F5448F910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72DF4-BE25-4CA2-8BC6-E7412FAF4FF8}" type="datetimeFigureOut">
              <a:rPr lang="zh-CN" altLang="en-US" smtClean="0"/>
              <a:t>2020/4/14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9FD10253-91D5-4E27-8A69-50E0367F68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EB1ECD34-C876-4E10-8F70-B6C61FDEE0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FEAD3-5FD0-4F7E-BE0A-68BC4F9D6D8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121480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4EAC7B61-1155-42BB-A8E1-88EA8EEA49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="" xmlns:a16="http://schemas.microsoft.com/office/drawing/2014/main" id="{021B1307-91F3-4344-8EBD-BC346934E8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72C9B6EE-38A6-438E-883F-5C339515B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F0447-3A2F-4ED6-A59B-205CA064D11F}" type="datetimeFigureOut">
              <a:rPr lang="zh-CN" altLang="en-US" smtClean="0"/>
              <a:t>2020/4/14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566B7897-7D12-486E-A1F3-BCD03A1BFA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08A23D48-92ED-4EF7-A322-DDECB01E87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24AE7-91BD-42E6-9FD5-1632D9B8AD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6099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DF1CC1C3-076F-4C6F-8538-09338F3F8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2398AAFD-3A58-48D4-A81A-3D7902C03F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FC9AE02A-6F06-444C-9E90-6F4EF86992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F0447-3A2F-4ED6-A59B-205CA064D11F}" type="datetimeFigureOut">
              <a:rPr lang="zh-CN" altLang="en-US" smtClean="0"/>
              <a:t>2020/4/14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6F87462E-5131-4234-ACD9-EAAD9F7BB8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B9BC65D6-B0FB-4607-859E-CB6A485EF3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24AE7-91BD-42E6-9FD5-1632D9B8AD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782141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E104D1BA-FA20-4F3B-8145-69E66B07F2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="" xmlns:a16="http://schemas.microsoft.com/office/drawing/2014/main" id="{CDF1F5B8-1696-421D-B4B2-9F01033100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9C9341C6-D4C8-43B4-844F-72A1B22D65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F0447-3A2F-4ED6-A59B-205CA064D11F}" type="datetimeFigureOut">
              <a:rPr lang="zh-CN" altLang="en-US" smtClean="0"/>
              <a:t>2020/4/14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D55A9321-692E-4DFC-8698-402DAE90C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4B7A26FB-A210-48AE-8051-FD618BAF2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24AE7-91BD-42E6-9FD5-1632D9B8AD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370781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37F33F36-E2D1-4346-AD60-53BA8F4950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4BF04C7F-7624-46FF-BEE2-887677DF70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="" xmlns:a16="http://schemas.microsoft.com/office/drawing/2014/main" id="{92CC67ED-5A88-4F92-8812-233B093871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="" xmlns:a16="http://schemas.microsoft.com/office/drawing/2014/main" id="{C97ED1F7-A964-437F-A16A-BBDD3F7EF9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F0447-3A2F-4ED6-A59B-205CA064D11F}" type="datetimeFigureOut">
              <a:rPr lang="zh-CN" altLang="en-US" smtClean="0"/>
              <a:t>2020/4/14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="" xmlns:a16="http://schemas.microsoft.com/office/drawing/2014/main" id="{EB99BAF7-1939-4EDE-8B01-C6DCD73407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="" xmlns:a16="http://schemas.microsoft.com/office/drawing/2014/main" id="{597921A8-47A2-4C92-8E35-3B078E9414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24AE7-91BD-42E6-9FD5-1632D9B8AD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85550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EB68D-A8BE-494E-98D7-7FF2F75B7487}" type="datetimeFigureOut">
              <a:rPr lang="zh-CN" altLang="en-US" smtClean="0"/>
              <a:t>2020/4/14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CA721-EEAD-4D42-BEA0-F4F610553C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348446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83E549B7-595A-453A-8DD4-05D2351CC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="" xmlns:a16="http://schemas.microsoft.com/office/drawing/2014/main" id="{EF384695-1B90-498F-A30C-45893AC08F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="" xmlns:a16="http://schemas.microsoft.com/office/drawing/2014/main" id="{CD3F63B1-4019-4120-B70C-9126C937EE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="" xmlns:a16="http://schemas.microsoft.com/office/drawing/2014/main" id="{94F3B226-3CD4-44D3-9823-D38BF9A260A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="" xmlns:a16="http://schemas.microsoft.com/office/drawing/2014/main" id="{FBBC354A-BC72-465F-9CC0-4A95310BC71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="" xmlns:a16="http://schemas.microsoft.com/office/drawing/2014/main" id="{6687C9C0-CAA4-49AF-BAF1-9F05C4DB8E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F0447-3A2F-4ED6-A59B-205CA064D11F}" type="datetimeFigureOut">
              <a:rPr lang="zh-CN" altLang="en-US" smtClean="0"/>
              <a:t>2020/4/14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="" xmlns:a16="http://schemas.microsoft.com/office/drawing/2014/main" id="{18DA9959-CAA1-4AF0-956D-0EB4222679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="" xmlns:a16="http://schemas.microsoft.com/office/drawing/2014/main" id="{7E9F60D3-4531-4BD8-BE62-CA61AA7CE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24AE7-91BD-42E6-9FD5-1632D9B8AD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135321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866E8AAA-DC4F-4B63-B97C-DE96C7B1A6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="" xmlns:a16="http://schemas.microsoft.com/office/drawing/2014/main" id="{DD8AB159-618D-4050-AE0E-F918A43021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F0447-3A2F-4ED6-A59B-205CA064D11F}" type="datetimeFigureOut">
              <a:rPr lang="zh-CN" altLang="en-US" smtClean="0"/>
              <a:t>2020/4/14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="" xmlns:a16="http://schemas.microsoft.com/office/drawing/2014/main" id="{53F95941-937D-49B2-AA83-F20DE60F3E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="" xmlns:a16="http://schemas.microsoft.com/office/drawing/2014/main" id="{BC32D649-B0C6-4003-80E2-B250A68E4D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24AE7-91BD-42E6-9FD5-1632D9B8AD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761004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="" xmlns:a16="http://schemas.microsoft.com/office/drawing/2014/main" id="{E712F5F8-1F95-4B10-8BC8-F981BE9161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F0447-3A2F-4ED6-A59B-205CA064D11F}" type="datetimeFigureOut">
              <a:rPr lang="zh-CN" altLang="en-US" smtClean="0"/>
              <a:t>2020/4/14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="" xmlns:a16="http://schemas.microsoft.com/office/drawing/2014/main" id="{BFA5E8D1-F16E-4A5B-AB28-C4DB26004C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="" xmlns:a16="http://schemas.microsoft.com/office/drawing/2014/main" id="{8D5B6A43-A33E-4ABF-98BB-E1ED15B9BB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24AE7-91BD-42E6-9FD5-1632D9B8AD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12778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5B2BFBF4-8B7E-4BD0-BA2D-A4085F9855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BACE7F55-DA51-45AE-9EFF-F561AAACFB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="" xmlns:a16="http://schemas.microsoft.com/office/drawing/2014/main" id="{26CC99BA-4B59-400E-BC2D-CFB1B72677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="" xmlns:a16="http://schemas.microsoft.com/office/drawing/2014/main" id="{A473A126-311F-4F10-9346-A056C99B07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F0447-3A2F-4ED6-A59B-205CA064D11F}" type="datetimeFigureOut">
              <a:rPr lang="zh-CN" altLang="en-US" smtClean="0"/>
              <a:t>2020/4/14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="" xmlns:a16="http://schemas.microsoft.com/office/drawing/2014/main" id="{56641FAF-45B4-48DA-B4A4-7AAAD2CC8B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="" xmlns:a16="http://schemas.microsoft.com/office/drawing/2014/main" id="{FC64A2B5-C865-42C6-A95C-19926A992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24AE7-91BD-42E6-9FD5-1632D9B8AD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702157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7544E209-F252-479A-84EE-10ED5244A6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="" xmlns:a16="http://schemas.microsoft.com/office/drawing/2014/main" id="{159A5575-E326-44A6-8C4A-2AFACEAD511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="" xmlns:a16="http://schemas.microsoft.com/office/drawing/2014/main" id="{6EE42DC7-BA67-4F88-ACDA-1EAB9585DC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="" xmlns:a16="http://schemas.microsoft.com/office/drawing/2014/main" id="{DD94E36B-5439-4635-99AB-C0540CA9EA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F0447-3A2F-4ED6-A59B-205CA064D11F}" type="datetimeFigureOut">
              <a:rPr lang="zh-CN" altLang="en-US" smtClean="0"/>
              <a:t>2020/4/14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="" xmlns:a16="http://schemas.microsoft.com/office/drawing/2014/main" id="{2BAF9808-861F-45EB-AE74-EE020FED66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="" xmlns:a16="http://schemas.microsoft.com/office/drawing/2014/main" id="{F2DC0463-599E-4C53-BDD6-E2E279E9F4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24AE7-91BD-42E6-9FD5-1632D9B8AD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938124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7068B1C8-CE39-4BBC-B108-2372E99B5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="" xmlns:a16="http://schemas.microsoft.com/office/drawing/2014/main" id="{7F979F06-A24E-4748-91A1-67DA9063FD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4A6E615B-7059-4503-91CE-EBA09A9CE6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F0447-3A2F-4ED6-A59B-205CA064D11F}" type="datetimeFigureOut">
              <a:rPr lang="zh-CN" altLang="en-US" smtClean="0"/>
              <a:t>2020/4/14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041E527B-01A5-44A2-AB51-E0B6F8FD76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221FC00C-635F-4885-AD1D-2B75F4C6AC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24AE7-91BD-42E6-9FD5-1632D9B8AD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567520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="" xmlns:a16="http://schemas.microsoft.com/office/drawing/2014/main" id="{9C95AB3B-4112-4A01-B140-FD15BEE852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="" xmlns:a16="http://schemas.microsoft.com/office/drawing/2014/main" id="{4250A4D8-1B27-46A1-892F-E76D6A34FB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C4F01D81-E05B-40E8-A8D7-A5C79BF33B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F0447-3A2F-4ED6-A59B-205CA064D11F}" type="datetimeFigureOut">
              <a:rPr lang="zh-CN" altLang="en-US" smtClean="0"/>
              <a:t>2020/4/14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67BDD728-32D2-4908-902C-423FA6017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83C6117C-FC88-43EB-86FF-3E78717A62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24AE7-91BD-42E6-9FD5-1632D9B8AD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263750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33BF73EA-1930-46ED-959B-54F32C9792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="" xmlns:a16="http://schemas.microsoft.com/office/drawing/2014/main" id="{CAC3B55A-306C-4DC7-AFC4-6279ED8B7D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EE3CE488-01E6-48BA-915F-100B883BAB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941FE-5E9E-4BA8-8021-39F1AFBD88F3}" type="datetimeFigureOut">
              <a:rPr lang="zh-CN" altLang="en-US" smtClean="0"/>
              <a:t>2020/4/14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6716F884-D69C-4C33-9E0E-9E7CF09C6B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C90A667B-3857-40EB-89A2-2AEAC39B3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3BC92-77F4-4393-9FA7-044D06131B2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290396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F6CAB252-42BB-4133-8511-7DF019339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414FCC52-4D48-4611-8599-5E34A27150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D54400A2-487F-48CF-91AF-FDC2051162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941FE-5E9E-4BA8-8021-39F1AFBD88F3}" type="datetimeFigureOut">
              <a:rPr lang="zh-CN" altLang="en-US" smtClean="0"/>
              <a:t>2020/4/14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F781F9DD-05AC-4021-8DC7-2D824CECCD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184367CB-7573-438B-94F3-5801FB92AF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3BC92-77F4-4393-9FA7-044D06131B2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898835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6B15D7CB-863D-4EFA-A82C-8ECB719B80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="" xmlns:a16="http://schemas.microsoft.com/office/drawing/2014/main" id="{3B6628FC-0DBC-4420-8B38-8B315E53E6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ADE1C861-B8AA-459E-A371-7A64397ED1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941FE-5E9E-4BA8-8021-39F1AFBD88F3}" type="datetimeFigureOut">
              <a:rPr lang="zh-CN" altLang="en-US" smtClean="0"/>
              <a:t>2020/4/14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BA069A6D-04EC-438C-B5B8-83464C209D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7F1D4067-D64B-4E91-AB93-B6E6F27F8B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3BC92-77F4-4393-9FA7-044D06131B2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3071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EB68D-A8BE-494E-98D7-7FF2F75B7487}" type="datetimeFigureOut">
              <a:rPr lang="zh-CN" altLang="en-US" smtClean="0"/>
              <a:t>2020/4/14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CA721-EEAD-4D42-BEA0-F4F610553C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937726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C95E7E24-0B46-4900-8A46-9A0A0B7C7D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F9224970-4A49-4E03-8C55-DA0F64A708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="" xmlns:a16="http://schemas.microsoft.com/office/drawing/2014/main" id="{DDAB0A64-D9F8-4D6F-A426-A31E838E49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="" xmlns:a16="http://schemas.microsoft.com/office/drawing/2014/main" id="{A2D7FB93-A28D-4EF0-868A-3E42B08CCB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941FE-5E9E-4BA8-8021-39F1AFBD88F3}" type="datetimeFigureOut">
              <a:rPr lang="zh-CN" altLang="en-US" smtClean="0"/>
              <a:t>2020/4/14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="" xmlns:a16="http://schemas.microsoft.com/office/drawing/2014/main" id="{DA0F5BF3-D691-4CF5-8239-70E0E9735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="" xmlns:a16="http://schemas.microsoft.com/office/drawing/2014/main" id="{D2F2F94D-DA80-4323-B15B-3CB14775A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3BC92-77F4-4393-9FA7-044D06131B2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594335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419BD1FA-DA59-436E-8E7F-E49E54C46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="" xmlns:a16="http://schemas.microsoft.com/office/drawing/2014/main" id="{8C037510-7169-4AB5-9926-A06EC0BB8D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="" xmlns:a16="http://schemas.microsoft.com/office/drawing/2014/main" id="{4AC67947-E8AA-4435-AF9F-AD1C805D3A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="" xmlns:a16="http://schemas.microsoft.com/office/drawing/2014/main" id="{17388317-07CB-4AEF-B623-2CA5B314E2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="" xmlns:a16="http://schemas.microsoft.com/office/drawing/2014/main" id="{436ABF4B-B1B0-4795-AA8E-F3432D53AEE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="" xmlns:a16="http://schemas.microsoft.com/office/drawing/2014/main" id="{D51E206C-C70A-4256-B504-1A5EB73CFA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941FE-5E9E-4BA8-8021-39F1AFBD88F3}" type="datetimeFigureOut">
              <a:rPr lang="zh-CN" altLang="en-US" smtClean="0"/>
              <a:t>2020/4/14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="" xmlns:a16="http://schemas.microsoft.com/office/drawing/2014/main" id="{4083CB46-3D50-442D-AAAD-F58DD6985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="" xmlns:a16="http://schemas.microsoft.com/office/drawing/2014/main" id="{9E3A5F28-3D0B-4BFC-A804-5F15F0DB6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3BC92-77F4-4393-9FA7-044D06131B2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038732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779A3095-3F22-44D0-8153-74463339A2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="" xmlns:a16="http://schemas.microsoft.com/office/drawing/2014/main" id="{0F3FD8DD-280F-4F7D-9779-55F07BC6BD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941FE-5E9E-4BA8-8021-39F1AFBD88F3}" type="datetimeFigureOut">
              <a:rPr lang="zh-CN" altLang="en-US" smtClean="0"/>
              <a:t>2020/4/14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="" xmlns:a16="http://schemas.microsoft.com/office/drawing/2014/main" id="{370CDE2E-23FE-44F9-9234-93445168A6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="" xmlns:a16="http://schemas.microsoft.com/office/drawing/2014/main" id="{09C74A60-B4A6-41B6-9332-7F6F4E49C7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3BC92-77F4-4393-9FA7-044D06131B2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599138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="" xmlns:a16="http://schemas.microsoft.com/office/drawing/2014/main" id="{59AADAC2-0DDB-4268-BB4C-9CBEA9BFA4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941FE-5E9E-4BA8-8021-39F1AFBD88F3}" type="datetimeFigureOut">
              <a:rPr lang="zh-CN" altLang="en-US" smtClean="0"/>
              <a:t>2020/4/14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="" xmlns:a16="http://schemas.microsoft.com/office/drawing/2014/main" id="{8EA5375B-6F1F-469A-BD4D-AB9EE0FAFD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="" xmlns:a16="http://schemas.microsoft.com/office/drawing/2014/main" id="{9B88CA14-657D-45DA-9406-0640DF97B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3BC92-77F4-4393-9FA7-044D06131B2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067636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4CEF1168-0D59-451C-B0E4-A1D2F07C45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486D4A41-EA00-4C7B-84B3-528DB8EB51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="" xmlns:a16="http://schemas.microsoft.com/office/drawing/2014/main" id="{5AD5F427-618A-473D-B31C-DC629FDD44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="" xmlns:a16="http://schemas.microsoft.com/office/drawing/2014/main" id="{7281A442-9D96-4315-BF81-68EE85C160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941FE-5E9E-4BA8-8021-39F1AFBD88F3}" type="datetimeFigureOut">
              <a:rPr lang="zh-CN" altLang="en-US" smtClean="0"/>
              <a:t>2020/4/14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="" xmlns:a16="http://schemas.microsoft.com/office/drawing/2014/main" id="{9C15059D-1776-40C5-B00A-F352F8E550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="" xmlns:a16="http://schemas.microsoft.com/office/drawing/2014/main" id="{8B8DC353-B027-4308-8327-7CA8705B5F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3BC92-77F4-4393-9FA7-044D06131B2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743079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8A4D6AE0-D984-4060-8C73-DEF177DE7B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="" xmlns:a16="http://schemas.microsoft.com/office/drawing/2014/main" id="{DB0F0441-AD57-407D-A15C-3CF4C7E0855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="" xmlns:a16="http://schemas.microsoft.com/office/drawing/2014/main" id="{6B1B7A63-A766-4ECF-8900-DA6A07D1F2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="" xmlns:a16="http://schemas.microsoft.com/office/drawing/2014/main" id="{255D2B00-E8D4-4210-B4AE-C32C5A676A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941FE-5E9E-4BA8-8021-39F1AFBD88F3}" type="datetimeFigureOut">
              <a:rPr lang="zh-CN" altLang="en-US" smtClean="0"/>
              <a:t>2020/4/14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="" xmlns:a16="http://schemas.microsoft.com/office/drawing/2014/main" id="{F5762E14-B798-4726-BDFF-515C1A816F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="" xmlns:a16="http://schemas.microsoft.com/office/drawing/2014/main" id="{C204D7EE-FD8A-458E-B8D0-0DBB56D52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3BC92-77F4-4393-9FA7-044D06131B2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748509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F296FAB1-0DA3-44A4-ACA5-4059B79637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="" xmlns:a16="http://schemas.microsoft.com/office/drawing/2014/main" id="{72C29EE9-6242-42C2-9321-CD1874C617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3DD81667-0D34-450C-A4D5-D99386D337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941FE-5E9E-4BA8-8021-39F1AFBD88F3}" type="datetimeFigureOut">
              <a:rPr lang="zh-CN" altLang="en-US" smtClean="0"/>
              <a:t>2020/4/14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5D6985DF-A384-4DAD-BAE8-73220E8D20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D1200163-AA7F-4FA6-80D1-BB1A641158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3BC92-77F4-4393-9FA7-044D06131B2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033497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="" xmlns:a16="http://schemas.microsoft.com/office/drawing/2014/main" id="{2B6D0446-DADD-4BE2-85AD-E0950AECF6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="" xmlns:a16="http://schemas.microsoft.com/office/drawing/2014/main" id="{22A7477F-7957-4178-A97C-D3FD661330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3F8FE308-2B86-48AF-8572-E3709C0691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941FE-5E9E-4BA8-8021-39F1AFBD88F3}" type="datetimeFigureOut">
              <a:rPr lang="zh-CN" altLang="en-US" smtClean="0"/>
              <a:t>2020/4/14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21E89C9F-6BC9-4263-89A8-22BC2244EE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3996F40C-D4ED-4130-8D86-9F284FFC4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3BC92-77F4-4393-9FA7-044D06131B2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29053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11" name="标题 10">
            <a:extLst>
              <a:ext uri="{FF2B5EF4-FFF2-40B4-BE49-F238E27FC236}">
                <a16:creationId xmlns="" xmlns:a16="http://schemas.microsoft.com/office/drawing/2014/main" id="{CE9B2D36-F206-4628-B193-451D48BF8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12" name="日期占位符 11">
            <a:extLst>
              <a:ext uri="{FF2B5EF4-FFF2-40B4-BE49-F238E27FC236}">
                <a16:creationId xmlns="" xmlns:a16="http://schemas.microsoft.com/office/drawing/2014/main" id="{F9022416-F89C-4BE2-AEEC-154A35CA87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EB68D-A8BE-494E-98D7-7FF2F75B7487}" type="datetimeFigureOut">
              <a:rPr lang="zh-CN" altLang="en-US" smtClean="0"/>
              <a:t>2020/4/14</a:t>
            </a:fld>
            <a:endParaRPr lang="zh-CN" altLang="en-US"/>
          </a:p>
        </p:txBody>
      </p:sp>
      <p:sp>
        <p:nvSpPr>
          <p:cNvPr id="13" name="页脚占位符 12">
            <a:extLst>
              <a:ext uri="{FF2B5EF4-FFF2-40B4-BE49-F238E27FC236}">
                <a16:creationId xmlns="" xmlns:a16="http://schemas.microsoft.com/office/drawing/2014/main" id="{195F1BF4-E82B-4867-BFD1-FF5D3F49A4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4" name="灯片编号占位符 13">
            <a:extLst>
              <a:ext uri="{FF2B5EF4-FFF2-40B4-BE49-F238E27FC236}">
                <a16:creationId xmlns="" xmlns:a16="http://schemas.microsoft.com/office/drawing/2014/main" id="{FB851E86-11CB-44D4-B906-2913C02D4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CA721-EEAD-4D42-BEA0-F4F610553C3A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6" name="内容占位符 15">
            <a:extLst>
              <a:ext uri="{FF2B5EF4-FFF2-40B4-BE49-F238E27FC236}">
                <a16:creationId xmlns="" xmlns:a16="http://schemas.microsoft.com/office/drawing/2014/main" id="{414D89DF-D875-40A2-8B74-608276C7A46A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2906625" y="1275512"/>
            <a:ext cx="2095500" cy="1171575"/>
          </a:xfrm>
        </p:spPr>
        <p:txBody>
          <a:bodyPr/>
          <a:lstStyle>
            <a:lvl1pPr marL="0" indent="0">
              <a:buNone/>
              <a:defRPr b="1" cap="none" spc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复旦大学版权</a:t>
            </a:r>
          </a:p>
        </p:txBody>
      </p:sp>
    </p:spTree>
    <p:extLst>
      <p:ext uri="{BB962C8B-B14F-4D97-AF65-F5344CB8AC3E}">
        <p14:creationId xmlns:p14="http://schemas.microsoft.com/office/powerpoint/2010/main" val="19443198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EB68D-A8BE-494E-98D7-7FF2F75B7487}" type="datetimeFigureOut">
              <a:rPr lang="zh-CN" altLang="en-US" smtClean="0"/>
              <a:t>2020/4/14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CA721-EEAD-4D42-BEA0-F4F610553C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03137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EB68D-A8BE-494E-98D7-7FF2F75B7487}" type="datetimeFigureOut">
              <a:rPr lang="zh-CN" altLang="en-US" smtClean="0"/>
              <a:t>2020/4/14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CA721-EEAD-4D42-BEA0-F4F610553C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8897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EB68D-A8BE-494E-98D7-7FF2F75B7487}" type="datetimeFigureOut">
              <a:rPr lang="zh-CN" altLang="en-US" smtClean="0"/>
              <a:t>2020/4/14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CA721-EEAD-4D42-BEA0-F4F610553C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32402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CA721-EEAD-4D42-BEA0-F4F610553C3A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EB68D-A8BE-494E-98D7-7FF2F75B7487}" type="datetimeFigureOut">
              <a:rPr lang="zh-CN" altLang="en-US" smtClean="0"/>
              <a:t>2020/4/14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0544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5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4.xml"/></Relationships>
</file>

<file path=ppt/slideMasters/_rels/slideMaster3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6.xml"/><Relationship Id="rId12" Type="http://schemas.openxmlformats.org/officeDocument/2006/relationships/theme" Target="../theme/theme4.xml"/><Relationship Id="rId1" Type="http://schemas.openxmlformats.org/officeDocument/2006/relationships/slideLayout" Target="../slideLayouts/slideLayout26.xml"/><Relationship Id="rId2" Type="http://schemas.openxmlformats.org/officeDocument/2006/relationships/slideLayout" Target="../slideLayouts/slideLayout27.xml"/><Relationship Id="rId3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9.xml"/><Relationship Id="rId5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2.xml"/><Relationship Id="rId8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35.xml"/></Relationships>
</file>

<file path=ppt/slideMasters/_rels/slideMaster5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47.xml"/><Relationship Id="rId12" Type="http://schemas.openxmlformats.org/officeDocument/2006/relationships/theme" Target="../theme/theme5.xml"/><Relationship Id="rId1" Type="http://schemas.openxmlformats.org/officeDocument/2006/relationships/slideLayout" Target="../slideLayouts/slideLayout37.xml"/><Relationship Id="rId2" Type="http://schemas.openxmlformats.org/officeDocument/2006/relationships/slideLayout" Target="../slideLayouts/slideLayout38.xml"/><Relationship Id="rId3" Type="http://schemas.openxmlformats.org/officeDocument/2006/relationships/slideLayout" Target="../slideLayouts/slideLayout39.xml"/><Relationship Id="rId4" Type="http://schemas.openxmlformats.org/officeDocument/2006/relationships/slideLayout" Target="../slideLayouts/slideLayout40.xml"/><Relationship Id="rId5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3.xml"/><Relationship Id="rId8" Type="http://schemas.openxmlformats.org/officeDocument/2006/relationships/slideLayout" Target="../slideLayouts/slideLayout44.xml"/><Relationship Id="rId9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5EB68D-A8BE-494E-98D7-7FF2F75B7487}" type="datetimeFigureOut">
              <a:rPr lang="zh-CN" altLang="en-US" smtClean="0"/>
              <a:t>2020/4/14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A46CA721-EEAD-4D42-BEA0-F4F610553C3A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="" xmlns:a16="http://schemas.microsoft.com/office/drawing/2014/main" id="{D31B93B9-CE4C-4A7C-A0B1-131E7245958A}"/>
              </a:ext>
            </a:extLst>
          </p:cNvPr>
          <p:cNvSpPr/>
          <p:nvPr userDrawn="1"/>
        </p:nvSpPr>
        <p:spPr>
          <a:xfrm>
            <a:off x="6606076" y="-47913"/>
            <a:ext cx="271099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4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+mj-ea"/>
                <a:ea typeface="+mj-ea"/>
              </a:rPr>
              <a:t>复旦大学版权所有</a:t>
            </a:r>
          </a:p>
        </p:txBody>
      </p:sp>
    </p:spTree>
    <p:extLst>
      <p:ext uri="{BB962C8B-B14F-4D97-AF65-F5344CB8AC3E}">
        <p14:creationId xmlns:p14="http://schemas.microsoft.com/office/powerpoint/2010/main" val="40257466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="" xmlns:a16="http://schemas.microsoft.com/office/drawing/2014/main" id="{96E057CC-91A0-4F48-A2A5-E0C8B7FF9D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="" xmlns:a16="http://schemas.microsoft.com/office/drawing/2014/main" id="{BAC9C0E6-7520-4F34-B16D-2D2566B300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B93ECC68-3DAB-4B04-B17F-848746E4552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B72DF4-BE25-4CA2-8BC6-E7412FAF4FF8}" type="datetimeFigureOut">
              <a:rPr lang="zh-CN" altLang="en-US" smtClean="0"/>
              <a:t>2020/4/14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2B5756A6-8627-42F9-BBB0-AC682E560A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367DEB4F-B884-4F6E-A8E3-CBF30D15CE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8FEAD3-5FD0-4F7E-BE0A-68BC4F9D6D8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49824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="" xmlns:a16="http://schemas.microsoft.com/office/drawing/2014/main" id="{49D25BBC-EE0E-44A5-90A3-DFFDCA918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="" xmlns:a16="http://schemas.microsoft.com/office/drawing/2014/main" id="{7D33422C-653C-4153-83A5-EB7605AB04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8965D7AF-404B-4FF4-8228-99EA15E404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6130B2-4D26-4028-8722-4233710729A1}" type="datetimeFigureOut">
              <a:rPr lang="zh-CN" altLang="en-US" smtClean="0"/>
              <a:t>2020/4/14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33A79C19-DA10-4CEF-8F83-5C18469896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B4329FAA-368E-49EA-BF11-F582B04D82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9CA6FB-4020-4694-ABD4-E3D680701CE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6004938"/>
      </p:ext>
    </p:extLst>
  </p:cSld>
  <p:clrMap bg1="lt1" tx1="dk1" bg2="lt2" tx2="dk2" accent1="accent1" accent2="accent2" accent3="accent3" accent4="accent4" accent5="accent5" accent6="accent6" hlink="hlink" folHlink="folHlink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="" xmlns:a16="http://schemas.microsoft.com/office/drawing/2014/main" id="{AECEB95A-824A-4FDC-8BE8-995E3485FE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="" xmlns:a16="http://schemas.microsoft.com/office/drawing/2014/main" id="{2CBC6501-CE10-47D0-8533-0607C22CEF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C5984CC1-FC04-487B-925D-33B2559198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FF0447-3A2F-4ED6-A59B-205CA064D11F}" type="datetimeFigureOut">
              <a:rPr lang="zh-CN" altLang="en-US" smtClean="0"/>
              <a:t>2020/4/14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2C311FDB-2B54-4FEB-BB41-9376FB7E13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0C82DCB9-2B1C-47AD-8559-6CECBD8909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F24AE7-91BD-42E6-9FD5-1632D9B8AD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55632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="" xmlns:a16="http://schemas.microsoft.com/office/drawing/2014/main" id="{1799F763-733D-408F-A475-72245F3052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="" xmlns:a16="http://schemas.microsoft.com/office/drawing/2014/main" id="{7A24809F-AD01-4A03-8752-D15F413D5A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7ED245A5-62AA-4A5C-87B2-E02C7244665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6941FE-5E9E-4BA8-8021-39F1AFBD88F3}" type="datetimeFigureOut">
              <a:rPr lang="zh-CN" altLang="en-US" smtClean="0"/>
              <a:t>2020/4/14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E309ABD2-47F3-4396-98EF-4C7AC3526B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7DD60BD5-B069-407D-B35F-AF6E319B66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C3BC92-77F4-4393-9FA7-044D06131B2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="" xmlns:a16="http://schemas.microsoft.com/office/drawing/2014/main" id="{7DFE1F51-AF04-4220-B194-07DBE6E72F40}"/>
              </a:ext>
            </a:extLst>
          </p:cNvPr>
          <p:cNvSpPr/>
          <p:nvPr userDrawn="1"/>
        </p:nvSpPr>
        <p:spPr>
          <a:xfrm>
            <a:off x="3926174" y="2967335"/>
            <a:ext cx="433965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复旦大学版权</a:t>
            </a:r>
          </a:p>
        </p:txBody>
      </p:sp>
    </p:spTree>
    <p:extLst>
      <p:ext uri="{BB962C8B-B14F-4D97-AF65-F5344CB8AC3E}">
        <p14:creationId xmlns:p14="http://schemas.microsoft.com/office/powerpoint/2010/main" val="1194055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113B7F98-5D0E-4577-B4E5-5C61BF10A1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1396999"/>
            <a:ext cx="8596668" cy="1898123"/>
          </a:xfrm>
        </p:spPr>
        <p:txBody>
          <a:bodyPr>
            <a:normAutofit fontScale="90000"/>
          </a:bodyPr>
          <a:lstStyle/>
          <a:p>
            <a:pPr algn="ctr"/>
            <a:r>
              <a:rPr lang="zh-CN" altLang="en-US" sz="6600" b="1" dirty="0">
                <a:solidFill>
                  <a:schemeClr val="tx1"/>
                </a:solidFill>
                <a:latin typeface="+mn-ea"/>
                <a:ea typeface="+mn-ea"/>
              </a:rPr>
              <a:t>中国医药学课程</a:t>
            </a:r>
            <a:r>
              <a:rPr lang="en-US" altLang="zh-CN" sz="6600" b="1" dirty="0">
                <a:solidFill>
                  <a:schemeClr val="tx1"/>
                </a:solidFill>
                <a:latin typeface="+mn-ea"/>
                <a:ea typeface="+mn-ea"/>
              </a:rPr>
              <a:t/>
            </a:r>
            <a:br>
              <a:rPr lang="en-US" altLang="zh-CN" sz="6600" b="1" dirty="0">
                <a:solidFill>
                  <a:schemeClr val="tx1"/>
                </a:solidFill>
                <a:latin typeface="+mn-ea"/>
                <a:ea typeface="+mn-ea"/>
              </a:rPr>
            </a:br>
            <a:r>
              <a:rPr lang="zh-CN" altLang="en-US" sz="6600" b="1" dirty="0">
                <a:solidFill>
                  <a:schemeClr val="tx1"/>
                </a:solidFill>
                <a:latin typeface="+mn-ea"/>
                <a:ea typeface="+mn-ea"/>
              </a:rPr>
              <a:t>方药医学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A009EEA3-081C-4158-B636-74B6A48FA2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3441" y="3803123"/>
            <a:ext cx="8596668" cy="2436811"/>
          </a:xfrm>
        </p:spPr>
        <p:txBody>
          <a:bodyPr>
            <a:normAutofit/>
          </a:bodyPr>
          <a:lstStyle/>
          <a:p>
            <a:pPr algn="ctr"/>
            <a:r>
              <a:rPr lang="zh-CN" altLang="en-US" sz="3200" b="1" dirty="0"/>
              <a:t>华山医院中医科    陈瑜</a:t>
            </a:r>
            <a:endParaRPr lang="en-US" altLang="zh-CN" sz="3200" b="1" dirty="0"/>
          </a:p>
          <a:p>
            <a:pPr marL="0" indent="0" algn="ctr">
              <a:buNone/>
            </a:pPr>
            <a:r>
              <a:rPr lang="en-US" altLang="zh-CN" sz="2000" dirty="0"/>
              <a:t>2020.4.14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2747055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A1988A8B-8607-486A-AB61-57497638C9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436880"/>
          </a:xfrm>
        </p:spPr>
        <p:txBody>
          <a:bodyPr>
            <a:normAutofit fontScale="90000"/>
          </a:bodyPr>
          <a:lstStyle/>
          <a:p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D3D289B4-B00E-49A9-822C-746FEF688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249681"/>
            <a:ext cx="8596668" cy="4791682"/>
          </a:xfrm>
        </p:spPr>
        <p:txBody>
          <a:bodyPr/>
          <a:lstStyle/>
          <a:p>
            <a:r>
              <a:rPr lang="zh-CN" altLang="en-US" dirty="0"/>
              <a:t>黄芪：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 </a:t>
            </a:r>
            <a:r>
              <a:rPr lang="zh-CN" altLang="en-US" dirty="0"/>
              <a:t>主治：</a:t>
            </a:r>
            <a:r>
              <a:rPr lang="en-US" altLang="zh-CN" dirty="0"/>
              <a:t>1.</a:t>
            </a:r>
            <a:r>
              <a:rPr lang="zh-CN" altLang="en-US" dirty="0"/>
              <a:t>诸气不足   黄芪建中汤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           2.</a:t>
            </a:r>
            <a:r>
              <a:rPr lang="zh-CN" altLang="en-US" dirty="0"/>
              <a:t>大气下陷  升陷汤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           3.</a:t>
            </a:r>
            <a:r>
              <a:rPr lang="zh-CN" altLang="en-US" dirty="0"/>
              <a:t>疮疡溃久   托里透脓散</a:t>
            </a:r>
          </a:p>
        </p:txBody>
      </p:sp>
    </p:spTree>
    <p:extLst>
      <p:ext uri="{BB962C8B-B14F-4D97-AF65-F5344CB8AC3E}">
        <p14:creationId xmlns:p14="http://schemas.microsoft.com/office/powerpoint/2010/main" val="17492572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60AE5911-2557-4632-B04E-D74279ADF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396240"/>
          </a:xfrm>
        </p:spPr>
        <p:txBody>
          <a:bodyPr>
            <a:normAutofit fontScale="90000"/>
          </a:bodyPr>
          <a:lstStyle/>
          <a:p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F1D39FD4-FD1E-4250-9656-08DF954F45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290321"/>
            <a:ext cx="8596668" cy="4751042"/>
          </a:xfrm>
        </p:spPr>
        <p:txBody>
          <a:bodyPr/>
          <a:lstStyle/>
          <a:p>
            <a:r>
              <a:rPr lang="zh-CN" altLang="en-US" dirty="0"/>
              <a:t>白术：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 </a:t>
            </a:r>
            <a:r>
              <a:rPr lang="zh-CN" altLang="en-US" dirty="0"/>
              <a:t>主治：</a:t>
            </a:r>
            <a:r>
              <a:rPr lang="en-US" altLang="zh-CN" dirty="0"/>
              <a:t>1.</a:t>
            </a:r>
            <a:r>
              <a:rPr lang="zh-CN" altLang="en-US" dirty="0"/>
              <a:t>气虚乏力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           2.</a:t>
            </a:r>
            <a:r>
              <a:rPr lang="zh-CN" altLang="en-US" dirty="0"/>
              <a:t>风寒湿痹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           3.</a:t>
            </a:r>
            <a:r>
              <a:rPr lang="zh-CN" altLang="en-US" dirty="0"/>
              <a:t>脾虚泄泻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           4.</a:t>
            </a:r>
            <a:r>
              <a:rPr lang="zh-CN" altLang="en-US" dirty="0"/>
              <a:t>痰饮眩晕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           5.</a:t>
            </a:r>
            <a:r>
              <a:rPr lang="zh-CN" altLang="en-US" dirty="0"/>
              <a:t>胎动不安</a:t>
            </a:r>
          </a:p>
        </p:txBody>
      </p:sp>
    </p:spTree>
    <p:extLst>
      <p:ext uri="{BB962C8B-B14F-4D97-AF65-F5344CB8AC3E}">
        <p14:creationId xmlns:p14="http://schemas.microsoft.com/office/powerpoint/2010/main" val="36481664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DCCDBD73-184C-4037-AD8B-EEDF752780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447040"/>
          </a:xfrm>
        </p:spPr>
        <p:txBody>
          <a:bodyPr>
            <a:normAutofit fontScale="90000"/>
          </a:bodyPr>
          <a:lstStyle/>
          <a:p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7070F4EF-65B1-4DA6-B918-28ED993C13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300481"/>
            <a:ext cx="8596668" cy="4740882"/>
          </a:xfrm>
        </p:spPr>
        <p:txBody>
          <a:bodyPr/>
          <a:lstStyle/>
          <a:p>
            <a:r>
              <a:rPr lang="zh-CN" altLang="en-US" dirty="0"/>
              <a:t>山药：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 </a:t>
            </a:r>
            <a:r>
              <a:rPr lang="zh-CN" altLang="en-US" dirty="0"/>
              <a:t>主治：</a:t>
            </a:r>
            <a:r>
              <a:rPr lang="en-US" altLang="zh-CN" dirty="0"/>
              <a:t>1.</a:t>
            </a:r>
            <a:r>
              <a:rPr lang="zh-CN" altLang="en-US" dirty="0"/>
              <a:t>气虚无力   无比山药丸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           2.</a:t>
            </a:r>
            <a:r>
              <a:rPr lang="zh-CN" altLang="en-US" dirty="0"/>
              <a:t>脾虚便溏   参苓白术散</a:t>
            </a:r>
          </a:p>
        </p:txBody>
      </p:sp>
    </p:spTree>
    <p:extLst>
      <p:ext uri="{BB962C8B-B14F-4D97-AF65-F5344CB8AC3E}">
        <p14:creationId xmlns:p14="http://schemas.microsoft.com/office/powerpoint/2010/main" val="18504244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7CFA5ECA-4598-4759-93D2-D659242F3A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375920"/>
          </a:xfrm>
        </p:spPr>
        <p:txBody>
          <a:bodyPr>
            <a:normAutofit fontScale="90000"/>
          </a:bodyPr>
          <a:lstStyle/>
          <a:p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E0F62E21-E0A0-402F-90AD-D03F9D9A22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280161"/>
            <a:ext cx="8596668" cy="4761202"/>
          </a:xfrm>
        </p:spPr>
        <p:txBody>
          <a:bodyPr/>
          <a:lstStyle/>
          <a:p>
            <a:r>
              <a:rPr lang="zh-CN" altLang="en-US" dirty="0"/>
              <a:t>大枣：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   主治：</a:t>
            </a:r>
            <a:r>
              <a:rPr lang="en-US" altLang="zh-CN" dirty="0"/>
              <a:t>1.</a:t>
            </a:r>
            <a:r>
              <a:rPr lang="zh-CN" altLang="en-US" dirty="0"/>
              <a:t>气虚食少   益脾饼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           2.</a:t>
            </a:r>
            <a:r>
              <a:rPr lang="zh-CN" altLang="en-US" dirty="0"/>
              <a:t>气虚脏燥   甘麦大枣汤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           3.</a:t>
            </a:r>
            <a:r>
              <a:rPr lang="zh-CN" altLang="en-US" dirty="0"/>
              <a:t>缓和药性   十枣汤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9015768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D4109DA7-8F59-41C3-8462-37D63CFEEF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355600"/>
          </a:xfrm>
        </p:spPr>
        <p:txBody>
          <a:bodyPr>
            <a:normAutofit fontScale="90000"/>
          </a:bodyPr>
          <a:lstStyle/>
          <a:p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8A387546-3ED9-4DA6-8EE1-7F4CFD941F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158241"/>
            <a:ext cx="8596668" cy="4883122"/>
          </a:xfrm>
        </p:spPr>
        <p:txBody>
          <a:bodyPr/>
          <a:lstStyle/>
          <a:p>
            <a:r>
              <a:rPr lang="zh-CN" altLang="en-US" dirty="0"/>
              <a:t>甘草：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  </a:t>
            </a:r>
            <a:r>
              <a:rPr lang="zh-CN" altLang="en-US" dirty="0"/>
              <a:t>主治：</a:t>
            </a:r>
            <a:r>
              <a:rPr lang="en-US" altLang="zh-CN" dirty="0"/>
              <a:t>1.</a:t>
            </a:r>
            <a:r>
              <a:rPr lang="zh-CN" altLang="en-US" dirty="0"/>
              <a:t>气虚乏力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            2.</a:t>
            </a:r>
            <a:r>
              <a:rPr lang="zh-CN" altLang="en-US" dirty="0"/>
              <a:t>心悸早搏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            3.</a:t>
            </a:r>
            <a:r>
              <a:rPr lang="zh-CN" altLang="en-US" dirty="0"/>
              <a:t>四肢孪急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            4.</a:t>
            </a:r>
            <a:r>
              <a:rPr lang="zh-CN" altLang="en-US" dirty="0"/>
              <a:t>疮疡肿痛</a:t>
            </a:r>
          </a:p>
        </p:txBody>
      </p:sp>
    </p:spTree>
    <p:extLst>
      <p:ext uri="{BB962C8B-B14F-4D97-AF65-F5344CB8AC3E}">
        <p14:creationId xmlns:p14="http://schemas.microsoft.com/office/powerpoint/2010/main" val="21195607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0F05C14B-2319-4901-98C9-6970C48C65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21360"/>
          </a:xfrm>
        </p:spPr>
        <p:txBody>
          <a:bodyPr/>
          <a:lstStyle/>
          <a:p>
            <a:r>
              <a:rPr lang="zh-CN" altLang="en-US" b="1" dirty="0">
                <a:solidFill>
                  <a:schemeClr val="tx1"/>
                </a:solidFill>
              </a:rPr>
              <a:t>甘温补虚益气方剂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A8F905DC-49D6-4CF9-92B2-29D0F2BD3C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330960"/>
            <a:ext cx="9137226" cy="5100319"/>
          </a:xfrm>
        </p:spPr>
        <p:txBody>
          <a:bodyPr>
            <a:normAutofit/>
          </a:bodyPr>
          <a:lstStyle/>
          <a:p>
            <a:r>
              <a:rPr lang="zh-CN" altLang="en-US" sz="4200" dirty="0"/>
              <a:t>四君子汤</a:t>
            </a:r>
            <a:r>
              <a:rPr lang="zh-CN" altLang="en-US" dirty="0"/>
              <a:t>：</a:t>
            </a:r>
          </a:p>
          <a:p>
            <a:r>
              <a:rPr lang="zh-CN" altLang="en-US" dirty="0"/>
              <a:t>      人参         补气，健脾养胃                  君 </a:t>
            </a:r>
          </a:p>
          <a:p>
            <a:pPr marL="0" indent="0">
              <a:buNone/>
            </a:pPr>
            <a:r>
              <a:rPr lang="zh-CN" altLang="en-US" dirty="0"/>
              <a:t>         白术         燥湿健脾                            臣</a:t>
            </a:r>
          </a:p>
          <a:p>
            <a:pPr marL="0" indent="0">
              <a:buNone/>
            </a:pPr>
            <a:r>
              <a:rPr lang="zh-CN" altLang="en-US" dirty="0"/>
              <a:t>         茯苓         渗湿健脾                            佐</a:t>
            </a:r>
          </a:p>
          <a:p>
            <a:pPr marL="0" indent="0">
              <a:buNone/>
            </a:pPr>
            <a:r>
              <a:rPr lang="zh-CN" altLang="en-US" dirty="0"/>
              <a:t>         甘草          补中和胃，调和诸药          使</a:t>
            </a:r>
          </a:p>
          <a:p>
            <a:endParaRPr lang="zh-CN" altLang="en-US" dirty="0"/>
          </a:p>
          <a:p>
            <a:r>
              <a:rPr lang="zh-CN" altLang="en-US" dirty="0"/>
              <a:t>   功效：   补气健脾 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994984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837FEC13-E2CA-4FE4-96ED-779C1188E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207038"/>
          </a:xfrm>
        </p:spPr>
        <p:txBody>
          <a:bodyPr>
            <a:normAutofit fontScale="90000"/>
          </a:bodyPr>
          <a:lstStyle/>
          <a:p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044BC94A-042D-4DDB-B507-DE3602457F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056641"/>
            <a:ext cx="8596668" cy="4984722"/>
          </a:xfrm>
        </p:spPr>
        <p:txBody>
          <a:bodyPr/>
          <a:lstStyle/>
          <a:p>
            <a:r>
              <a:rPr lang="zh-CN" altLang="en-US" dirty="0"/>
              <a:t>补中益气汤：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黄芪 （重用）      </a:t>
            </a:r>
            <a:r>
              <a:rPr lang="zh-CN" altLang="en-US" sz="2400" dirty="0"/>
              <a:t>补中益气，升阳固表            </a:t>
            </a:r>
            <a:r>
              <a:rPr lang="zh-CN" altLang="en-US" dirty="0"/>
              <a:t>君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人参  白术  炙甘草                </a:t>
            </a:r>
            <a:r>
              <a:rPr lang="zh-CN" altLang="en-US" sz="2400" dirty="0"/>
              <a:t>补气健脾</a:t>
            </a:r>
            <a:r>
              <a:rPr lang="zh-CN" altLang="en-US" dirty="0"/>
              <a:t>     臣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当归     </a:t>
            </a:r>
            <a:r>
              <a:rPr lang="zh-CN" altLang="en-US" sz="2400" dirty="0"/>
              <a:t>养血和营，协人参、黄芪补气养血            </a:t>
            </a:r>
            <a:r>
              <a:rPr lang="zh-CN" altLang="en-US" dirty="0"/>
              <a:t>佐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陈皮     </a:t>
            </a:r>
            <a:r>
              <a:rPr lang="zh-CN" altLang="en-US" sz="2400" dirty="0"/>
              <a:t>理气和胃，使诸药补而不滞</a:t>
            </a:r>
            <a:endParaRPr lang="en-US" altLang="zh-CN" sz="2400" dirty="0"/>
          </a:p>
          <a:p>
            <a:pPr marL="0" indent="0">
              <a:buNone/>
            </a:pPr>
            <a:r>
              <a:rPr lang="zh-CN" altLang="en-US" dirty="0"/>
              <a:t>升麻  柴胡             </a:t>
            </a:r>
            <a:r>
              <a:rPr lang="zh-CN" altLang="en-US" sz="2400" dirty="0"/>
              <a:t>升阳举陷</a:t>
            </a:r>
            <a:r>
              <a:rPr lang="zh-CN" altLang="en-US" dirty="0"/>
              <a:t>                    使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功效：         气虚下陷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歌诀：补中益气芪术陈，升柴参草当归身，</a:t>
            </a:r>
          </a:p>
        </p:txBody>
      </p:sp>
      <p:sp>
        <p:nvSpPr>
          <p:cNvPr id="5" name="右大括号 4">
            <a:extLst>
              <a:ext uri="{FF2B5EF4-FFF2-40B4-BE49-F238E27FC236}">
                <a16:creationId xmlns="" xmlns:a16="http://schemas.microsoft.com/office/drawing/2014/main" id="{31D56CFB-EDD9-44EE-AFC8-BC8C08EECCAB}"/>
              </a:ext>
            </a:extLst>
          </p:cNvPr>
          <p:cNvSpPr/>
          <p:nvPr/>
        </p:nvSpPr>
        <p:spPr>
          <a:xfrm>
            <a:off x="7254240" y="3162922"/>
            <a:ext cx="375920" cy="772160"/>
          </a:xfrm>
          <a:prstGeom prst="rightBrace">
            <a:avLst>
              <a:gd name="adj1" fmla="val 8333"/>
              <a:gd name="adj2" fmla="val 15790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85895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4446B53A-C46C-4E1A-865B-A292B28939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207038"/>
          </a:xfrm>
        </p:spPr>
        <p:txBody>
          <a:bodyPr>
            <a:normAutofit fontScale="90000"/>
          </a:bodyPr>
          <a:lstStyle/>
          <a:p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BD291E02-F8D8-4509-AE3D-B478C2E819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731520"/>
            <a:ext cx="8596668" cy="5760720"/>
          </a:xfrm>
        </p:spPr>
        <p:txBody>
          <a:bodyPr>
            <a:normAutofit fontScale="92500" lnSpcReduction="10000"/>
          </a:bodyPr>
          <a:lstStyle/>
          <a:p>
            <a:r>
              <a:rPr lang="zh-CN" altLang="en-US" sz="3900" dirty="0"/>
              <a:t>归脾汤</a:t>
            </a:r>
            <a:r>
              <a:rPr lang="zh-CN" altLang="en-US" dirty="0"/>
              <a:t>：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 人参  黄芪  白术  炙甘草    </a:t>
            </a:r>
            <a:r>
              <a:rPr lang="zh-CN" altLang="en-US" sz="2600" dirty="0"/>
              <a:t>补脾益气          </a:t>
            </a:r>
            <a:r>
              <a:rPr lang="zh-CN" altLang="en-US" sz="3500" dirty="0"/>
              <a:t>君</a:t>
            </a:r>
            <a:endParaRPr lang="en-US" altLang="zh-CN" sz="3500" dirty="0"/>
          </a:p>
          <a:p>
            <a:pPr marL="0" indent="0">
              <a:buNone/>
            </a:pPr>
            <a:r>
              <a:rPr lang="zh-CN" altLang="en-US" dirty="0"/>
              <a:t>当归  龙眼肉                       </a:t>
            </a:r>
            <a:r>
              <a:rPr lang="zh-CN" altLang="en-US" sz="2600" dirty="0"/>
              <a:t>补血养心         </a:t>
            </a:r>
            <a:r>
              <a:rPr lang="zh-CN" altLang="en-US" sz="3500" dirty="0"/>
              <a:t>臣</a:t>
            </a:r>
            <a:endParaRPr lang="en-US" altLang="zh-CN" sz="3500" dirty="0"/>
          </a:p>
          <a:p>
            <a:pPr marL="0" indent="0">
              <a:buNone/>
            </a:pPr>
            <a:r>
              <a:rPr lang="zh-CN" altLang="en-US" dirty="0"/>
              <a:t>茯神  酸枣仁  远志              </a:t>
            </a:r>
            <a:r>
              <a:rPr lang="zh-CN" altLang="en-US" sz="2600" dirty="0"/>
              <a:t>宁心安神      </a:t>
            </a:r>
            <a:endParaRPr lang="en-US" altLang="zh-CN" sz="2600" dirty="0"/>
          </a:p>
          <a:p>
            <a:pPr marL="0" indent="0">
              <a:buNone/>
            </a:pPr>
            <a:r>
              <a:rPr lang="zh-CN" altLang="en-US" dirty="0"/>
              <a:t>木香                      </a:t>
            </a:r>
            <a:r>
              <a:rPr lang="zh-CN" altLang="en-US" sz="2600" dirty="0"/>
              <a:t>理气醒脾使补而不滞         </a:t>
            </a:r>
            <a:r>
              <a:rPr lang="zh-CN" altLang="en-US" sz="3500" dirty="0"/>
              <a:t>佐</a:t>
            </a:r>
            <a:endParaRPr lang="en-US" altLang="zh-CN" sz="3500" dirty="0"/>
          </a:p>
          <a:p>
            <a:pPr marL="0" indent="0">
              <a:buNone/>
            </a:pPr>
            <a:r>
              <a:rPr lang="zh-CN" altLang="en-US" dirty="0"/>
              <a:t>红枣生姜                             </a:t>
            </a:r>
            <a:r>
              <a:rPr lang="zh-CN" altLang="en-US" sz="2600" dirty="0"/>
              <a:t>调和脾胃        </a:t>
            </a:r>
            <a:r>
              <a:rPr lang="zh-CN" altLang="en-US" sz="3500" dirty="0"/>
              <a:t>使</a:t>
            </a:r>
            <a:endParaRPr lang="en-US" altLang="zh-CN" sz="3500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功效：心脾两虚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歌诀：归脾汤用术参芪，归草茯神远志齐，酸枣木香龙眼肉，兼加姜枣益心脾。</a:t>
            </a:r>
            <a:endParaRPr lang="en-US" altLang="zh-CN" dirty="0"/>
          </a:p>
        </p:txBody>
      </p:sp>
      <p:sp>
        <p:nvSpPr>
          <p:cNvPr id="4" name="右大括号 3">
            <a:extLst>
              <a:ext uri="{FF2B5EF4-FFF2-40B4-BE49-F238E27FC236}">
                <a16:creationId xmlns="" xmlns:a16="http://schemas.microsoft.com/office/drawing/2014/main" id="{FFFAEF82-FC73-4DE2-B773-4C66C04C184D}"/>
              </a:ext>
            </a:extLst>
          </p:cNvPr>
          <p:cNvSpPr/>
          <p:nvPr/>
        </p:nvSpPr>
        <p:spPr>
          <a:xfrm>
            <a:off x="7112000" y="2367280"/>
            <a:ext cx="436880" cy="680720"/>
          </a:xfrm>
          <a:prstGeom prst="rightBrace">
            <a:avLst>
              <a:gd name="adj1" fmla="val 8333"/>
              <a:gd name="adj2" fmla="val 21642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07988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84320BF3-749C-4BDF-9F59-41223E83BC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41680"/>
          </a:xfrm>
        </p:spPr>
        <p:txBody>
          <a:bodyPr>
            <a:normAutofit/>
          </a:bodyPr>
          <a:lstStyle/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十   辛散行气方药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079018A4-4F96-40FB-8FC4-C2DEF566AF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513841"/>
            <a:ext cx="8596668" cy="4527522"/>
          </a:xfrm>
        </p:spPr>
        <p:txBody>
          <a:bodyPr/>
          <a:lstStyle/>
          <a:p>
            <a:r>
              <a:rPr lang="zh-CN" altLang="en-US" dirty="0"/>
              <a:t>陈皮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="" xmlns:a16="http://schemas.microsoft.com/office/drawing/2014/main" id="{7850FC7D-7FCF-4F1C-AC69-1EF030D047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801" y="2320264"/>
            <a:ext cx="4675062" cy="348121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="" xmlns:a16="http://schemas.microsoft.com/office/drawing/2014/main" id="{841EE232-09F4-4A8B-B92F-CDDF05C2D7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7920" y="2261222"/>
            <a:ext cx="5161279" cy="3870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7463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F19323A8-C897-42D9-AB5D-03622F7AAB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467360"/>
          </a:xfrm>
        </p:spPr>
        <p:txBody>
          <a:bodyPr>
            <a:normAutofit fontScale="90000"/>
          </a:bodyPr>
          <a:lstStyle/>
          <a:p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0E0AE5A7-0FD9-4260-AF78-DC66CF2CC5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341121"/>
            <a:ext cx="8596668" cy="4700242"/>
          </a:xfrm>
        </p:spPr>
        <p:txBody>
          <a:bodyPr/>
          <a:lstStyle/>
          <a:p>
            <a:r>
              <a:rPr lang="zh-CN" altLang="en-US" dirty="0"/>
              <a:t>陈皮：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 </a:t>
            </a:r>
            <a:r>
              <a:rPr lang="zh-CN" altLang="en-US" dirty="0"/>
              <a:t>主治：</a:t>
            </a:r>
            <a:r>
              <a:rPr lang="en-US" altLang="zh-CN" dirty="0"/>
              <a:t>1.</a:t>
            </a:r>
            <a:r>
              <a:rPr lang="zh-CN" altLang="en-US" dirty="0"/>
              <a:t>气滞疼痛     大橘皮汤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           2.</a:t>
            </a:r>
            <a:r>
              <a:rPr lang="zh-CN" altLang="en-US" dirty="0"/>
              <a:t>痰湿咳嗽     二陈汤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="" xmlns:a16="http://schemas.microsoft.com/office/drawing/2014/main" id="{4787A9F0-5833-483C-903A-9C5008B7FC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7240" y="81280"/>
            <a:ext cx="2296160" cy="2296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5878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0886F036-BF12-4FD2-A944-28DE0904C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zh-CN" altLang="en-US" sz="4000" b="1" dirty="0">
                <a:solidFill>
                  <a:schemeClr val="tx1"/>
                </a:solidFill>
                <a:latin typeface="+mn-ea"/>
                <a:ea typeface="+mn-ea"/>
              </a:rPr>
              <a:t>第一节  辨证方药医学</a:t>
            </a:r>
            <a:r>
              <a:rPr lang="en-US" altLang="zh-CN" sz="4000" b="1" dirty="0">
                <a:solidFill>
                  <a:schemeClr val="tx1"/>
                </a:solidFill>
                <a:latin typeface="+mn-ea"/>
                <a:ea typeface="+mn-ea"/>
              </a:rPr>
              <a:t/>
            </a:r>
            <a:br>
              <a:rPr lang="en-US" altLang="zh-CN" sz="4000" b="1" dirty="0">
                <a:solidFill>
                  <a:schemeClr val="tx1"/>
                </a:solidFill>
                <a:latin typeface="+mn-ea"/>
                <a:ea typeface="+mn-ea"/>
              </a:rPr>
            </a:br>
            <a:r>
              <a:rPr lang="en-US" altLang="zh-CN" dirty="0"/>
              <a:t/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="" xmlns:a16="http://schemas.microsoft.com/office/drawing/2014/main" id="{DC4CDC01-2DEF-45FD-BF3E-C549E3DBE3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615441"/>
            <a:ext cx="8596668" cy="4425922"/>
          </a:xfrm>
        </p:spPr>
        <p:txBody>
          <a:bodyPr/>
          <a:lstStyle/>
          <a:p>
            <a:r>
              <a:rPr lang="zh-CN" altLang="en-US" b="1" dirty="0">
                <a:solidFill>
                  <a:schemeClr val="tx1"/>
                </a:solidFill>
                <a:latin typeface="+mn-ea"/>
              </a:rPr>
              <a:t>九      甘温补虚益气方药</a:t>
            </a:r>
            <a:endParaRPr lang="en-US" altLang="zh-CN" b="1" dirty="0">
              <a:solidFill>
                <a:schemeClr val="tx1"/>
              </a:solidFill>
              <a:latin typeface="+mn-ea"/>
            </a:endParaRPr>
          </a:p>
          <a:p>
            <a:r>
              <a:rPr lang="zh-CN" altLang="en-US" b="1" dirty="0">
                <a:solidFill>
                  <a:schemeClr val="tx1"/>
                </a:solidFill>
                <a:latin typeface="+mn-ea"/>
              </a:rPr>
              <a:t>十      辛散行气方药</a:t>
            </a:r>
            <a:endParaRPr lang="en-US" altLang="zh-CN" b="1" dirty="0">
              <a:solidFill>
                <a:schemeClr val="tx1"/>
              </a:solidFill>
              <a:latin typeface="+mn-ea"/>
            </a:endParaRPr>
          </a:p>
          <a:p>
            <a:r>
              <a:rPr lang="zh-CN" altLang="en-US" b="1" dirty="0">
                <a:solidFill>
                  <a:schemeClr val="tx1"/>
                </a:solidFill>
                <a:latin typeface="+mn-ea"/>
              </a:rPr>
              <a:t>十一  甘温养血补虚方药</a:t>
            </a:r>
            <a:endParaRPr lang="en-US" altLang="zh-CN" b="1" dirty="0">
              <a:solidFill>
                <a:schemeClr val="tx1"/>
              </a:solidFill>
              <a:latin typeface="+mn-ea"/>
            </a:endParaRPr>
          </a:p>
          <a:p>
            <a:r>
              <a:rPr lang="zh-CN" altLang="en-US" b="1" dirty="0">
                <a:solidFill>
                  <a:schemeClr val="tx1"/>
                </a:solidFill>
                <a:latin typeface="+mn-ea"/>
              </a:rPr>
              <a:t>十二  活血化瘀方药</a:t>
            </a:r>
            <a:endParaRPr lang="en-US" altLang="zh-CN" b="1" dirty="0">
              <a:solidFill>
                <a:schemeClr val="tx1"/>
              </a:solidFill>
              <a:latin typeface="+mn-ea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18685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3E0A8A2C-786A-420C-9D86-051F7CEE2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304800"/>
          </a:xfrm>
        </p:spPr>
        <p:txBody>
          <a:bodyPr>
            <a:normAutofit fontScale="90000"/>
          </a:bodyPr>
          <a:lstStyle/>
          <a:p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075192E7-FC91-41A1-89E7-4F21CC6049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178561"/>
            <a:ext cx="8596668" cy="4862802"/>
          </a:xfrm>
        </p:spPr>
        <p:txBody>
          <a:bodyPr/>
          <a:lstStyle/>
          <a:p>
            <a:r>
              <a:rPr lang="zh-CN" altLang="en-US" dirty="0"/>
              <a:t>枳实：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="" xmlns:a16="http://schemas.microsoft.com/office/drawing/2014/main" id="{C8CAFD34-FD27-4AC1-ADFC-D9D156B312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943100"/>
            <a:ext cx="5485130" cy="365675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="" xmlns:a16="http://schemas.microsoft.com/office/drawing/2014/main" id="{821195F7-0F55-49F9-97A2-1479C14008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3364" y="1638299"/>
            <a:ext cx="4471035" cy="447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738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98B7B40F-E77B-4451-8DEF-3C5BD28F9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426720"/>
          </a:xfrm>
        </p:spPr>
        <p:txBody>
          <a:bodyPr>
            <a:normAutofit fontScale="90000"/>
          </a:bodyPr>
          <a:lstStyle/>
          <a:p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41957DEF-4E27-4795-BB29-1F9D45FEC2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239521"/>
            <a:ext cx="8596668" cy="4801842"/>
          </a:xfrm>
        </p:spPr>
        <p:txBody>
          <a:bodyPr/>
          <a:lstStyle/>
          <a:p>
            <a:r>
              <a:rPr lang="zh-CN" altLang="en-US" dirty="0"/>
              <a:t>枳实：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 </a:t>
            </a:r>
            <a:r>
              <a:rPr lang="zh-CN" altLang="en-US" dirty="0"/>
              <a:t>主治：</a:t>
            </a:r>
            <a:r>
              <a:rPr lang="en-US" altLang="zh-CN" dirty="0"/>
              <a:t>1.</a:t>
            </a:r>
            <a:r>
              <a:rPr lang="zh-CN" altLang="en-US" dirty="0"/>
              <a:t>腹胀腹痛    枳实芍药汤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           2.</a:t>
            </a:r>
            <a:r>
              <a:rPr lang="zh-CN" altLang="en-US" dirty="0"/>
              <a:t>胸痹胸痛    枳实薤白桂枝汤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           3.</a:t>
            </a:r>
            <a:r>
              <a:rPr lang="zh-CN" altLang="en-US" dirty="0"/>
              <a:t>下痢后重   枳实导滞丸</a:t>
            </a:r>
          </a:p>
        </p:txBody>
      </p:sp>
    </p:spTree>
    <p:extLst>
      <p:ext uri="{BB962C8B-B14F-4D97-AF65-F5344CB8AC3E}">
        <p14:creationId xmlns:p14="http://schemas.microsoft.com/office/powerpoint/2010/main" val="34015016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30418CAC-CE68-4F5F-AB05-BEDE57CD8E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304800"/>
          </a:xfrm>
        </p:spPr>
        <p:txBody>
          <a:bodyPr>
            <a:normAutofit fontScale="90000"/>
          </a:bodyPr>
          <a:lstStyle/>
          <a:p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26AE1622-8827-4BCF-B1F5-441171DC9B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117601"/>
            <a:ext cx="8596668" cy="4923762"/>
          </a:xfrm>
        </p:spPr>
        <p:txBody>
          <a:bodyPr/>
          <a:lstStyle/>
          <a:p>
            <a:r>
              <a:rPr lang="zh-CN" altLang="en-US" dirty="0"/>
              <a:t>香附：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  </a:t>
            </a:r>
            <a:r>
              <a:rPr lang="zh-CN" altLang="en-US" dirty="0"/>
              <a:t>主治：</a:t>
            </a:r>
            <a:r>
              <a:rPr lang="en-US" altLang="zh-CN" dirty="0"/>
              <a:t>1.</a:t>
            </a:r>
            <a:r>
              <a:rPr lang="zh-CN" altLang="en-US" dirty="0"/>
              <a:t>胁痛腹痛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            2.</a:t>
            </a:r>
            <a:r>
              <a:rPr lang="zh-CN" altLang="en-US" dirty="0"/>
              <a:t>月经不调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="" xmlns:a16="http://schemas.microsoft.com/office/drawing/2014/main" id="{E7A61052-B0B1-4EB5-9F15-16B89484ED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7732" y="1245843"/>
            <a:ext cx="4438370" cy="4795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7260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966ABCF8-380C-4309-9500-94F78548FE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406400"/>
          </a:xfrm>
        </p:spPr>
        <p:txBody>
          <a:bodyPr>
            <a:normAutofit fontScale="90000"/>
          </a:bodyPr>
          <a:lstStyle/>
          <a:p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A891C2B8-24C4-4505-A081-EBF36EE37D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168401"/>
            <a:ext cx="8596668" cy="4872962"/>
          </a:xfrm>
        </p:spPr>
        <p:txBody>
          <a:bodyPr/>
          <a:lstStyle/>
          <a:p>
            <a:r>
              <a:rPr lang="zh-CN" altLang="en-US" dirty="0"/>
              <a:t>木香：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 </a:t>
            </a:r>
            <a:r>
              <a:rPr lang="zh-CN" altLang="en-US" dirty="0"/>
              <a:t>主治</a:t>
            </a:r>
            <a:r>
              <a:rPr lang="en-US" altLang="zh-CN" dirty="0"/>
              <a:t>:1.</a:t>
            </a:r>
            <a:r>
              <a:rPr lang="zh-CN" altLang="en-US" dirty="0"/>
              <a:t>腹胀腹痛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         2.</a:t>
            </a:r>
            <a:r>
              <a:rPr lang="zh-CN" altLang="en-US" dirty="0"/>
              <a:t>泻痢后重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           </a:t>
            </a:r>
            <a:r>
              <a:rPr lang="en-US" altLang="zh-CN" dirty="0"/>
              <a:t>3.</a:t>
            </a:r>
            <a:r>
              <a:rPr lang="zh-CN" altLang="en-US" dirty="0"/>
              <a:t>胸痹胸闷</a:t>
            </a:r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="" xmlns:a16="http://schemas.microsoft.com/office/drawing/2014/main" id="{3D423AEF-5CD2-44E2-9070-AC47EE0373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5668" y="1774190"/>
            <a:ext cx="4604031" cy="3468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6707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716D7CEE-B887-4783-848B-DC82D92D1C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345440"/>
          </a:xfrm>
        </p:spPr>
        <p:txBody>
          <a:bodyPr>
            <a:normAutofit fontScale="90000"/>
          </a:bodyPr>
          <a:lstStyle/>
          <a:p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EC7D2054-4EAD-4E7B-A629-6643B9C061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148081"/>
            <a:ext cx="8596668" cy="4893282"/>
          </a:xfrm>
        </p:spPr>
        <p:txBody>
          <a:bodyPr/>
          <a:lstStyle/>
          <a:p>
            <a:r>
              <a:rPr lang="zh-CN" altLang="en-US" dirty="0"/>
              <a:t>乌药：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 </a:t>
            </a:r>
            <a:r>
              <a:rPr lang="zh-CN" altLang="en-US" dirty="0"/>
              <a:t>主治：</a:t>
            </a:r>
            <a:r>
              <a:rPr lang="en-US" altLang="zh-CN" dirty="0"/>
              <a:t>1.</a:t>
            </a:r>
            <a:r>
              <a:rPr lang="zh-CN" altLang="en-US" dirty="0"/>
              <a:t>寒疝腹痛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           2.</a:t>
            </a:r>
            <a:r>
              <a:rPr lang="zh-CN" altLang="en-US" dirty="0"/>
              <a:t>尿频遗尿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           3.</a:t>
            </a:r>
            <a:r>
              <a:rPr lang="zh-CN" altLang="en-US" dirty="0"/>
              <a:t>腹胀痛经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="" xmlns:a16="http://schemas.microsoft.com/office/drawing/2014/main" id="{B7638350-E195-4E17-9A77-23B7771FF8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8275" y="1656080"/>
            <a:ext cx="5147450" cy="3901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4691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A3BA987A-9E48-40FF-B8FE-E9FD186239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E141A411-7F89-4FC2-AEC5-C3DBC2E771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薤白：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 </a:t>
            </a:r>
            <a:r>
              <a:rPr lang="zh-CN" altLang="en-US" dirty="0"/>
              <a:t>主治：</a:t>
            </a:r>
            <a:r>
              <a:rPr lang="en-US" altLang="zh-CN" dirty="0"/>
              <a:t>1.</a:t>
            </a:r>
            <a:r>
              <a:rPr lang="zh-CN" altLang="en-US" dirty="0"/>
              <a:t>胸痹心痛   瓜蒌薤白白酒汤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           2.</a:t>
            </a:r>
            <a:r>
              <a:rPr lang="zh-CN" altLang="en-US" dirty="0"/>
              <a:t>泻痢腹痛   薤白饮</a:t>
            </a:r>
          </a:p>
        </p:txBody>
      </p:sp>
    </p:spTree>
    <p:extLst>
      <p:ext uri="{BB962C8B-B14F-4D97-AF65-F5344CB8AC3E}">
        <p14:creationId xmlns:p14="http://schemas.microsoft.com/office/powerpoint/2010/main" val="460908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E743E090-FCC0-40FB-A6E0-63EF409D4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B88BB5AB-2751-427B-BEB3-DB643CA074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大腹皮：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 </a:t>
            </a:r>
            <a:r>
              <a:rPr lang="zh-CN" altLang="en-US" dirty="0"/>
              <a:t>主治：</a:t>
            </a:r>
            <a:r>
              <a:rPr lang="en-US" altLang="zh-CN" dirty="0"/>
              <a:t>1.</a:t>
            </a:r>
            <a:r>
              <a:rPr lang="zh-CN" altLang="en-US" dirty="0"/>
              <a:t>腹胀痞满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           2.</a:t>
            </a:r>
            <a:r>
              <a:rPr lang="zh-CN" altLang="en-US" dirty="0"/>
              <a:t>腹水脚气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="" xmlns:a16="http://schemas.microsoft.com/office/drawing/2014/main" id="{6C7C5227-41AD-43D3-9F88-DD023A4FA1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1706" y="416560"/>
            <a:ext cx="3105965" cy="2072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4561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8EB50E4F-8FF0-49C0-968F-1439EA25D3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B7B1FAA7-4566-46F0-B8DA-F8C67BBC11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川楝子：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 </a:t>
            </a:r>
            <a:r>
              <a:rPr lang="zh-CN" altLang="en-US" dirty="0"/>
              <a:t>主治：</a:t>
            </a:r>
            <a:r>
              <a:rPr lang="en-US" altLang="zh-CN" dirty="0"/>
              <a:t>1.</a:t>
            </a:r>
            <a:r>
              <a:rPr lang="zh-CN" altLang="en-US" dirty="0"/>
              <a:t>气滞疼痛    金铃子散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           2.</a:t>
            </a:r>
            <a:r>
              <a:rPr lang="zh-CN" altLang="en-US" dirty="0"/>
              <a:t>虫疳腹痛    肥儿丸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="" xmlns:a16="http://schemas.microsoft.com/office/drawing/2014/main" id="{A54EBBFC-C49E-4727-8C96-8B29BBB397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4487" y="73343"/>
            <a:ext cx="2410817" cy="1806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6782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A3D95711-2750-4343-BFFC-0265555C9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A5F15A99-E7AA-4DC1-A020-9F478DF188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旋覆花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  </a:t>
            </a:r>
            <a:r>
              <a:rPr lang="zh-CN" altLang="en-US" dirty="0"/>
              <a:t>主治：</a:t>
            </a:r>
            <a:r>
              <a:rPr lang="en-US" altLang="zh-CN" dirty="0"/>
              <a:t>1.</a:t>
            </a:r>
            <a:r>
              <a:rPr lang="zh-CN" altLang="en-US" dirty="0"/>
              <a:t>噫气呃逆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            2.</a:t>
            </a:r>
            <a:r>
              <a:rPr lang="zh-CN" altLang="en-US" dirty="0"/>
              <a:t>咳嗽咳痰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="" xmlns:a16="http://schemas.microsoft.com/office/drawing/2014/main" id="{26C899BA-212F-4A07-8A18-D0F1E217A3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88052" y="386715"/>
            <a:ext cx="3035037" cy="2051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1222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92AFEF6D-2757-46C2-8F43-421086EB97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863600"/>
          </a:xfrm>
        </p:spPr>
        <p:txBody>
          <a:bodyPr>
            <a:normAutofit/>
          </a:bodyPr>
          <a:lstStyle/>
          <a:p>
            <a:r>
              <a:rPr lang="zh-CN" altLang="en-US" b="1" dirty="0">
                <a:solidFill>
                  <a:schemeClr val="tx1"/>
                </a:solidFill>
              </a:rPr>
              <a:t>辛散行气方剂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EFA7C340-C08E-4AAD-B3A9-9930C03AAA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330959"/>
            <a:ext cx="8596668" cy="5039361"/>
          </a:xfrm>
        </p:spPr>
        <p:txBody>
          <a:bodyPr>
            <a:normAutofit fontScale="92500" lnSpcReduction="10000"/>
          </a:bodyPr>
          <a:lstStyle/>
          <a:p>
            <a:r>
              <a:rPr lang="zh-CN" altLang="en-US" sz="3500" dirty="0"/>
              <a:t>柴胡疏肝散</a:t>
            </a:r>
            <a:r>
              <a:rPr lang="en-US" altLang="zh-CN" sz="3500" dirty="0"/>
              <a:t>:</a:t>
            </a:r>
          </a:p>
          <a:p>
            <a:pPr marL="0" indent="0">
              <a:buNone/>
            </a:pPr>
            <a:r>
              <a:rPr lang="zh-CN" altLang="en-US" dirty="0"/>
              <a:t>柴胡                 </a:t>
            </a:r>
            <a:r>
              <a:rPr lang="zh-CN" altLang="en-US" sz="2400" dirty="0"/>
              <a:t>疏肝解郁                               </a:t>
            </a:r>
            <a:r>
              <a:rPr lang="zh-CN" altLang="en-US" dirty="0"/>
              <a:t>君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川芎 香附         </a:t>
            </a:r>
            <a:r>
              <a:rPr lang="zh-CN" altLang="en-US" sz="2400" dirty="0"/>
              <a:t>理气止痛、活血行气以止痛     </a:t>
            </a:r>
            <a:r>
              <a:rPr lang="zh-CN" altLang="en-US" dirty="0"/>
              <a:t>臣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陈皮</a:t>
            </a:r>
            <a:r>
              <a:rPr lang="en-US" altLang="zh-CN" dirty="0"/>
              <a:t>  </a:t>
            </a:r>
            <a:r>
              <a:rPr lang="zh-CN" altLang="en-US" dirty="0"/>
              <a:t>枳壳        </a:t>
            </a:r>
            <a:r>
              <a:rPr lang="zh-CN" altLang="en-US" sz="2400" dirty="0"/>
              <a:t>理气行滞</a:t>
            </a:r>
            <a:endParaRPr lang="en-US" altLang="zh-CN" sz="2400" dirty="0"/>
          </a:p>
          <a:p>
            <a:pPr marL="0" indent="0">
              <a:buNone/>
            </a:pPr>
            <a:r>
              <a:rPr lang="zh-CN" altLang="en-US" dirty="0"/>
              <a:t>芍药甘草          </a:t>
            </a:r>
            <a:r>
              <a:rPr lang="zh-CN" altLang="en-US" sz="2400" dirty="0"/>
              <a:t>养血柔肝，缓急止痛</a:t>
            </a:r>
            <a:r>
              <a:rPr lang="zh-CN" altLang="en-US" dirty="0"/>
              <a:t>           佐 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甘草                 </a:t>
            </a:r>
            <a:r>
              <a:rPr lang="zh-CN" altLang="en-US" sz="2400" dirty="0"/>
              <a:t>调和诸药                               </a:t>
            </a:r>
            <a:r>
              <a:rPr lang="zh-CN" altLang="en-US" dirty="0"/>
              <a:t>使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 </a:t>
            </a:r>
            <a:r>
              <a:rPr lang="zh-CN" altLang="en-US" dirty="0"/>
              <a:t>歌诀：柴胡疏肝芍川芎，枳壳陈皮草香附，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          </a:t>
            </a:r>
            <a:r>
              <a:rPr lang="zh-CN" altLang="en-US" dirty="0"/>
              <a:t>疏肝行气兼活血，胁肋疼痛立能消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   功效：疏肝理气 </a:t>
            </a:r>
          </a:p>
        </p:txBody>
      </p:sp>
    </p:spTree>
    <p:extLst>
      <p:ext uri="{BB962C8B-B14F-4D97-AF65-F5344CB8AC3E}">
        <p14:creationId xmlns:p14="http://schemas.microsoft.com/office/powerpoint/2010/main" val="11816385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22E2ED9E-0BD8-4D88-94CF-406E346D19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325120"/>
          </a:xfrm>
        </p:spPr>
        <p:txBody>
          <a:bodyPr>
            <a:normAutofit fontScale="90000"/>
          </a:bodyPr>
          <a:lstStyle/>
          <a:p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AE77297C-800A-4290-B7ED-BA2563580B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148081"/>
            <a:ext cx="8596668" cy="4893282"/>
          </a:xfrm>
        </p:spPr>
        <p:txBody>
          <a:bodyPr/>
          <a:lstStyle/>
          <a:p>
            <a:r>
              <a:rPr lang="zh-CN" altLang="en-US" dirty="0"/>
              <a:t>凡能补益人体气血阴阳不足，以治疗各种虚证的药物，称为补益药 。</a:t>
            </a:r>
          </a:p>
          <a:p>
            <a:endParaRPr lang="en-US" altLang="zh-CN" dirty="0"/>
          </a:p>
          <a:p>
            <a:r>
              <a:rPr lang="zh-CN" altLang="en-US" dirty="0"/>
              <a:t>凡以补益药为主，具有滋养、补益人体气血阴阳之不足，治疗各种虚证的方剂，称为补益剂。</a:t>
            </a:r>
          </a:p>
        </p:txBody>
      </p:sp>
    </p:spTree>
    <p:extLst>
      <p:ext uri="{BB962C8B-B14F-4D97-AF65-F5344CB8AC3E}">
        <p14:creationId xmlns:p14="http://schemas.microsoft.com/office/powerpoint/2010/main" val="32926216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27D5A7B5-FFD3-486D-A49D-F77DF71ACC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7DAC7671-D14E-4091-B0FF-12AFEAE96E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zh-CN" altLang="en-US" sz="3500" b="1" dirty="0"/>
              <a:t>逍遥散：</a:t>
            </a:r>
            <a:endParaRPr lang="en-US" altLang="zh-CN" sz="3500" b="1" dirty="0"/>
          </a:p>
          <a:p>
            <a:pPr marL="0" indent="0">
              <a:buNone/>
            </a:pPr>
            <a:r>
              <a:rPr lang="zh-CN" altLang="en-US" dirty="0"/>
              <a:t>柴胡                   </a:t>
            </a:r>
            <a:r>
              <a:rPr lang="zh-CN" altLang="en-US" sz="2600" dirty="0"/>
              <a:t>疏肝解郁                        </a:t>
            </a:r>
            <a:r>
              <a:rPr lang="zh-CN" altLang="en-US" dirty="0"/>
              <a:t>君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白芍  当归          </a:t>
            </a:r>
            <a:r>
              <a:rPr lang="zh-CN" altLang="en-US" sz="2600" dirty="0"/>
              <a:t>养血敛阴，柔肝缓急        </a:t>
            </a:r>
            <a:r>
              <a:rPr lang="zh-CN" altLang="en-US" dirty="0"/>
              <a:t>臣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茯苓 白术           </a:t>
            </a:r>
            <a:r>
              <a:rPr lang="zh-CN" altLang="en-US" sz="2600" dirty="0"/>
              <a:t>健脾化湿                         </a:t>
            </a:r>
            <a:r>
              <a:rPr lang="zh-CN" altLang="en-US" dirty="0"/>
              <a:t>佐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甘草                  </a:t>
            </a:r>
            <a:r>
              <a:rPr lang="zh-CN" altLang="en-US" sz="2600" dirty="0"/>
              <a:t>益气补中，缓肝之急</a:t>
            </a:r>
            <a:endParaRPr lang="en-US" altLang="zh-CN" sz="2600" dirty="0"/>
          </a:p>
          <a:p>
            <a:pPr marL="0" indent="0">
              <a:buNone/>
            </a:pPr>
            <a:r>
              <a:rPr lang="zh-CN" altLang="en-US" dirty="0"/>
              <a:t>薄荷                  </a:t>
            </a:r>
            <a:r>
              <a:rPr lang="zh-CN" altLang="en-US" sz="2600" dirty="0"/>
              <a:t>疏散郁遏之气</a:t>
            </a:r>
            <a:r>
              <a:rPr lang="zh-CN" altLang="en-US" dirty="0"/>
              <a:t>               使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生姜                  </a:t>
            </a:r>
            <a:r>
              <a:rPr lang="zh-CN" altLang="en-US" sz="2600" dirty="0"/>
              <a:t>温中和胃</a:t>
            </a:r>
            <a:endParaRPr lang="en-US" altLang="zh-CN" sz="2600" dirty="0"/>
          </a:p>
          <a:p>
            <a:pPr marL="0" indent="0">
              <a:buNone/>
            </a:pPr>
            <a:r>
              <a:rPr lang="zh-CN" altLang="en-US" dirty="0"/>
              <a:t>歌诀：逍遥散用当归芍，柴苓术草加姜薄；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        </a:t>
            </a:r>
            <a:r>
              <a:rPr lang="zh-CN" altLang="en-US" dirty="0"/>
              <a:t>肝郁血虚脾气弱，调和肝脾功效卓。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功效：疏肝健脾</a:t>
            </a:r>
          </a:p>
        </p:txBody>
      </p:sp>
      <p:sp>
        <p:nvSpPr>
          <p:cNvPr id="4" name="右大括号 3">
            <a:extLst>
              <a:ext uri="{FF2B5EF4-FFF2-40B4-BE49-F238E27FC236}">
                <a16:creationId xmlns="" xmlns:a16="http://schemas.microsoft.com/office/drawing/2014/main" id="{28F152A3-102C-4504-AEAB-FB4FD02EA5AB}"/>
              </a:ext>
            </a:extLst>
          </p:cNvPr>
          <p:cNvSpPr/>
          <p:nvPr/>
        </p:nvSpPr>
        <p:spPr>
          <a:xfrm>
            <a:off x="6705600" y="2733040"/>
            <a:ext cx="375920" cy="579120"/>
          </a:xfrm>
          <a:prstGeom prst="rightBrace">
            <a:avLst>
              <a:gd name="adj1" fmla="val 8333"/>
              <a:gd name="adj2" fmla="val 25439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="" xmlns:a16="http://schemas.microsoft.com/office/drawing/2014/main" id="{2087D1AE-FF75-4018-B155-CD2DA3E1B5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4299" y="3643399"/>
            <a:ext cx="487722" cy="688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5958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3076ED2F-9CF6-4612-9EBD-8B6C62B1F8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8EA55DAA-9A5C-45AA-9B08-7791279F84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066800"/>
            <a:ext cx="9960186" cy="5577839"/>
          </a:xfrm>
        </p:spPr>
        <p:txBody>
          <a:bodyPr>
            <a:normAutofit fontScale="92500" lnSpcReduction="10000"/>
          </a:bodyPr>
          <a:lstStyle/>
          <a:p>
            <a:r>
              <a:rPr lang="zh-CN" altLang="en-US" sz="3500" dirty="0"/>
              <a:t>越鞠丸</a:t>
            </a:r>
            <a:endParaRPr lang="en-US" altLang="zh-CN" sz="3500" dirty="0"/>
          </a:p>
          <a:p>
            <a:pPr marL="0" indent="0">
              <a:buNone/>
            </a:pPr>
            <a:r>
              <a:rPr lang="zh-CN" altLang="en-US" dirty="0"/>
              <a:t>香附       </a:t>
            </a:r>
            <a:r>
              <a:rPr lang="zh-CN" altLang="en-US" sz="2600" dirty="0"/>
              <a:t>疏肝解郁  </a:t>
            </a:r>
            <a:r>
              <a:rPr lang="zh-CN" altLang="en-US" sz="2600" dirty="0">
                <a:solidFill>
                  <a:srgbClr val="FF0000"/>
                </a:solidFill>
              </a:rPr>
              <a:t>治气郁</a:t>
            </a:r>
            <a:r>
              <a:rPr lang="zh-CN" altLang="en-US" sz="2600" dirty="0"/>
              <a:t>                                             </a:t>
            </a:r>
            <a:r>
              <a:rPr lang="zh-CN" altLang="en-US" dirty="0"/>
              <a:t>君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川芎      </a:t>
            </a:r>
            <a:r>
              <a:rPr lang="zh-CN" altLang="en-US" sz="2600" dirty="0"/>
              <a:t>活血祛瘀，</a:t>
            </a:r>
            <a:r>
              <a:rPr lang="zh-CN" altLang="en-US" sz="2600" dirty="0">
                <a:solidFill>
                  <a:srgbClr val="FF0000"/>
                </a:solidFill>
              </a:rPr>
              <a:t>治血郁</a:t>
            </a:r>
            <a:r>
              <a:rPr lang="zh-CN" altLang="en-US" sz="2600" dirty="0"/>
              <a:t>。血中气药，助香附行气解郁  </a:t>
            </a:r>
            <a:r>
              <a:rPr lang="zh-CN" altLang="en-US" dirty="0"/>
              <a:t>臣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苍术      </a:t>
            </a:r>
            <a:r>
              <a:rPr lang="zh-CN" altLang="en-US" sz="2600" dirty="0"/>
              <a:t>燥湿运脾，</a:t>
            </a:r>
            <a:r>
              <a:rPr lang="zh-CN" altLang="en-US" sz="2600" dirty="0">
                <a:solidFill>
                  <a:srgbClr val="FF0000"/>
                </a:solidFill>
              </a:rPr>
              <a:t>治湿郁、痰郁</a:t>
            </a:r>
            <a:endParaRPr lang="en-US" altLang="zh-CN" sz="26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zh-CN" altLang="en-US" dirty="0"/>
              <a:t>神曲      </a:t>
            </a:r>
            <a:r>
              <a:rPr lang="zh-CN" altLang="en-US" sz="2600" dirty="0"/>
              <a:t>消食导滞，</a:t>
            </a:r>
            <a:r>
              <a:rPr lang="zh-CN" altLang="en-US" sz="2600" dirty="0">
                <a:solidFill>
                  <a:srgbClr val="FF0000"/>
                </a:solidFill>
              </a:rPr>
              <a:t>治食郁                                             </a:t>
            </a:r>
            <a:r>
              <a:rPr lang="zh-CN" altLang="en-US" dirty="0"/>
              <a:t>佐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栀子      </a:t>
            </a:r>
            <a:r>
              <a:rPr lang="zh-CN" altLang="en-US" sz="2600" dirty="0"/>
              <a:t>清热泻火，</a:t>
            </a:r>
            <a:r>
              <a:rPr lang="zh-CN" altLang="en-US" sz="2600" dirty="0">
                <a:solidFill>
                  <a:srgbClr val="FF0000"/>
                </a:solidFill>
              </a:rPr>
              <a:t>治火郁</a:t>
            </a:r>
            <a:endParaRPr lang="en-US" altLang="zh-CN" sz="26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歌诀：越鞠丸治六郁侵，气血痰火湿食因；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        </a:t>
            </a:r>
            <a:r>
              <a:rPr lang="zh-CN" altLang="en-US" dirty="0"/>
              <a:t>芎苍香附兼栀曲，理气舒郁法可钦。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功效：解诸郁之功效（六郁）   </a:t>
            </a:r>
          </a:p>
        </p:txBody>
      </p:sp>
      <p:sp>
        <p:nvSpPr>
          <p:cNvPr id="4" name="右大括号 3">
            <a:extLst>
              <a:ext uri="{FF2B5EF4-FFF2-40B4-BE49-F238E27FC236}">
                <a16:creationId xmlns="" xmlns:a16="http://schemas.microsoft.com/office/drawing/2014/main" id="{E832C58C-0555-41B5-99C5-B14AA42004F5}"/>
              </a:ext>
            </a:extLst>
          </p:cNvPr>
          <p:cNvSpPr/>
          <p:nvPr/>
        </p:nvSpPr>
        <p:spPr>
          <a:xfrm>
            <a:off x="8239760" y="2753360"/>
            <a:ext cx="436880" cy="1158240"/>
          </a:xfrm>
          <a:prstGeom prst="righ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5088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2F32CE58-B069-4AAE-9F57-0A55F6A15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A253DB40-31E4-4C74-9FB3-647C79D64A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066800"/>
            <a:ext cx="9177866" cy="5618479"/>
          </a:xfrm>
        </p:spPr>
        <p:txBody>
          <a:bodyPr>
            <a:normAutofit/>
          </a:bodyPr>
          <a:lstStyle/>
          <a:p>
            <a:r>
              <a:rPr lang="zh-CN" altLang="en-US" dirty="0"/>
              <a:t>畅卫舒中汤：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香附、苏梗   </a:t>
            </a:r>
            <a:r>
              <a:rPr lang="zh-CN" altLang="en-US" sz="2600" dirty="0"/>
              <a:t>开窍行气</a:t>
            </a:r>
            <a:r>
              <a:rPr lang="zh-CN" altLang="en-US" dirty="0"/>
              <a:t>，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苍术   </a:t>
            </a:r>
            <a:r>
              <a:rPr lang="zh-CN" altLang="en-US" sz="2600" dirty="0"/>
              <a:t>健中</a:t>
            </a:r>
            <a:r>
              <a:rPr lang="zh-CN" altLang="en-US" dirty="0"/>
              <a:t>，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贝母   </a:t>
            </a:r>
            <a:r>
              <a:rPr lang="zh-CN" altLang="en-US" sz="2600" dirty="0"/>
              <a:t>开郁痰</a:t>
            </a:r>
            <a:r>
              <a:rPr lang="zh-CN" altLang="en-US" dirty="0"/>
              <a:t>，连翘  </a:t>
            </a:r>
            <a:r>
              <a:rPr lang="zh-CN" altLang="en-US" sz="2600" dirty="0"/>
              <a:t>散六经之火</a:t>
            </a:r>
            <a:r>
              <a:rPr lang="zh-CN" altLang="en-US" dirty="0"/>
              <a:t>，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抚芎   </a:t>
            </a:r>
            <a:r>
              <a:rPr lang="zh-CN" altLang="en-US" sz="2600" dirty="0"/>
              <a:t>提发肝木之困，</a:t>
            </a:r>
            <a:endParaRPr lang="en-US" altLang="zh-CN" sz="2600" dirty="0"/>
          </a:p>
          <a:p>
            <a:pPr marL="0" indent="0">
              <a:buNone/>
            </a:pPr>
            <a:r>
              <a:rPr lang="zh-CN" altLang="en-US" dirty="0"/>
              <a:t>神曲   </a:t>
            </a:r>
            <a:r>
              <a:rPr lang="zh-CN" altLang="en-US" sz="2600" dirty="0"/>
              <a:t>行脾之郁</a:t>
            </a:r>
            <a:r>
              <a:rPr lang="zh-CN" altLang="en-US" dirty="0"/>
              <a:t>，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木香   </a:t>
            </a:r>
            <a:r>
              <a:rPr lang="zh-CN" altLang="en-US" sz="2600" dirty="0"/>
              <a:t>逐气流行</a:t>
            </a:r>
            <a:r>
              <a:rPr lang="zh-CN" altLang="en-US" dirty="0"/>
              <a:t>，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桔梗   </a:t>
            </a:r>
            <a:r>
              <a:rPr lang="zh-CN" altLang="en-US" sz="2600" dirty="0"/>
              <a:t>升提肺气</a:t>
            </a:r>
            <a:r>
              <a:rPr lang="zh-CN" altLang="en-US" dirty="0"/>
              <a:t>，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沙参   </a:t>
            </a:r>
            <a:r>
              <a:rPr lang="zh-CN" altLang="en-US" sz="2600" dirty="0"/>
              <a:t>助正气而不助肺火</a:t>
            </a:r>
            <a:endParaRPr lang="en-US" altLang="zh-CN" sz="2600" dirty="0"/>
          </a:p>
          <a:p>
            <a:pPr marL="0" indent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865404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42C38683-4B64-45F8-B4B1-73138E251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DD5B97CA-4193-4053-AEB9-FCDB30BA4F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四磨饮：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人参  槟榔  沉香   乌药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功效：行气宽胸  （虚实夹杂）</a:t>
            </a:r>
          </a:p>
        </p:txBody>
      </p:sp>
    </p:spTree>
    <p:extLst>
      <p:ext uri="{BB962C8B-B14F-4D97-AF65-F5344CB8AC3E}">
        <p14:creationId xmlns:p14="http://schemas.microsoft.com/office/powerpoint/2010/main" val="40036038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43F7B145-64FD-4465-A1D9-E79BAFA5D4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60400"/>
          </a:xfrm>
        </p:spPr>
        <p:txBody>
          <a:bodyPr/>
          <a:lstStyle/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十一  甘温养血补虚方药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9F0D10B4-AB8C-4816-B615-9A843BDCD4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270001"/>
            <a:ext cx="8596668" cy="4771362"/>
          </a:xfrm>
        </p:spPr>
        <p:txBody>
          <a:bodyPr/>
          <a:lstStyle/>
          <a:p>
            <a:r>
              <a:rPr lang="zh-CN" altLang="en-US" dirty="0"/>
              <a:t>熟（地黄）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="" xmlns:a16="http://schemas.microsoft.com/office/drawing/2014/main" id="{84142859-716C-44E2-9CC8-9F35791E68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1476" y="1786937"/>
            <a:ext cx="3726843" cy="497336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="" xmlns:a16="http://schemas.microsoft.com/office/drawing/2014/main" id="{DDD78A55-285E-4021-8C6B-4C6A3A36AA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1302" y="1270000"/>
            <a:ext cx="3726842" cy="279826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="" xmlns:a16="http://schemas.microsoft.com/office/drawing/2014/main" id="{A0578B70-4033-4186-A9AB-90B895E35F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1303" y="4246800"/>
            <a:ext cx="3729074" cy="2798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4651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09C44FC7-4DCB-429F-B274-B08104FCE9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375920"/>
          </a:xfrm>
        </p:spPr>
        <p:txBody>
          <a:bodyPr>
            <a:normAutofit fontScale="90000"/>
          </a:bodyPr>
          <a:lstStyle/>
          <a:p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0CF05439-35D8-4423-9248-F5E144C0D3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097281"/>
            <a:ext cx="8596668" cy="4944082"/>
          </a:xfrm>
        </p:spPr>
        <p:txBody>
          <a:bodyPr/>
          <a:lstStyle/>
          <a:p>
            <a:r>
              <a:rPr lang="zh-CN" altLang="en-US" dirty="0"/>
              <a:t>熟地黄：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</a:t>
            </a:r>
            <a:r>
              <a:rPr lang="zh-CN" altLang="en-US" dirty="0"/>
              <a:t>主治：</a:t>
            </a:r>
            <a:r>
              <a:rPr lang="en-US" altLang="zh-CN" dirty="0"/>
              <a:t>1.</a:t>
            </a:r>
            <a:r>
              <a:rPr lang="zh-CN" altLang="en-US" dirty="0"/>
              <a:t>头晕耳鸣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          2.</a:t>
            </a:r>
            <a:r>
              <a:rPr lang="zh-CN" altLang="en-US" dirty="0"/>
              <a:t>腰膝酸软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          3.</a:t>
            </a:r>
            <a:r>
              <a:rPr lang="zh-CN" altLang="en-US" dirty="0"/>
              <a:t>咳嗽喘息   </a:t>
            </a: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="" xmlns:a16="http://schemas.microsoft.com/office/drawing/2014/main" id="{B7E36D18-9C37-460E-B456-B7F2269FA9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2262" y="81281"/>
            <a:ext cx="2432825" cy="172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37384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9A27FC12-81CE-4F73-8226-D279B83C29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406400"/>
          </a:xfrm>
        </p:spPr>
        <p:txBody>
          <a:bodyPr>
            <a:normAutofit fontScale="90000"/>
          </a:bodyPr>
          <a:lstStyle/>
          <a:p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0F190DD8-4786-4407-9C9B-B54D0683E5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209041"/>
            <a:ext cx="8596668" cy="4832322"/>
          </a:xfrm>
        </p:spPr>
        <p:txBody>
          <a:bodyPr/>
          <a:lstStyle/>
          <a:p>
            <a:r>
              <a:rPr lang="zh-CN" altLang="en-US" dirty="0"/>
              <a:t>当归：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 </a:t>
            </a:r>
            <a:r>
              <a:rPr lang="zh-CN" altLang="en-US" dirty="0"/>
              <a:t>主治：</a:t>
            </a:r>
            <a:r>
              <a:rPr lang="en-US" altLang="zh-CN" dirty="0"/>
              <a:t>1.</a:t>
            </a:r>
            <a:r>
              <a:rPr lang="zh-CN" altLang="en-US" dirty="0"/>
              <a:t>头晕心悸  四物汤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           2.</a:t>
            </a:r>
            <a:r>
              <a:rPr lang="zh-CN" altLang="en-US" dirty="0"/>
              <a:t>月经不调   当归丸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           3.</a:t>
            </a:r>
            <a:r>
              <a:rPr lang="zh-CN" altLang="en-US" dirty="0"/>
              <a:t>慢性咳嗽   金水六君煎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           4.</a:t>
            </a:r>
            <a:r>
              <a:rPr lang="zh-CN" altLang="en-US" dirty="0"/>
              <a:t>盗汗头痛   当归六黄汤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="" xmlns:a16="http://schemas.microsoft.com/office/drawing/2014/main" id="{F327A244-00AB-430B-AFB5-1DB14CCCC6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3695" y="1524317"/>
            <a:ext cx="4140614" cy="3809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44529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A80FF9FB-74E3-4EDB-9336-DC49E7BA9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487680"/>
          </a:xfrm>
        </p:spPr>
        <p:txBody>
          <a:bodyPr>
            <a:normAutofit fontScale="90000"/>
          </a:bodyPr>
          <a:lstStyle/>
          <a:p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1971E72D-1283-4C8E-87DB-8003603A4B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280161"/>
            <a:ext cx="8596668" cy="4761202"/>
          </a:xfrm>
        </p:spPr>
        <p:txBody>
          <a:bodyPr/>
          <a:lstStyle/>
          <a:p>
            <a:r>
              <a:rPr lang="zh-CN" altLang="en-US" dirty="0"/>
              <a:t>白芍：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 </a:t>
            </a:r>
            <a:r>
              <a:rPr lang="zh-CN" altLang="en-US" dirty="0"/>
              <a:t>主治：</a:t>
            </a:r>
            <a:r>
              <a:rPr lang="en-US" altLang="zh-CN" dirty="0"/>
              <a:t>1.</a:t>
            </a:r>
            <a:r>
              <a:rPr lang="zh-CN" altLang="en-US" dirty="0"/>
              <a:t>胁肋疼痛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           2.</a:t>
            </a:r>
            <a:r>
              <a:rPr lang="zh-CN" altLang="en-US" dirty="0"/>
              <a:t>脘腹疼痛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           3.</a:t>
            </a:r>
            <a:r>
              <a:rPr lang="zh-CN" altLang="en-US" dirty="0"/>
              <a:t>月经不调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           4.</a:t>
            </a:r>
            <a:r>
              <a:rPr lang="zh-CN" altLang="en-US" dirty="0"/>
              <a:t>下痢腹痛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="" xmlns:a16="http://schemas.microsoft.com/office/drawing/2014/main" id="{D79D3F9B-3174-46C1-BC3F-122C29CE9C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9537" y="533704"/>
            <a:ext cx="4420758" cy="312705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="" xmlns:a16="http://schemas.microsoft.com/office/drawing/2014/main" id="{49C2A946-B078-4AD2-AED2-CF715DBE2B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9536" y="3660762"/>
            <a:ext cx="4420757" cy="287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3601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7F9ED391-4CE4-4FE3-8359-CA992D74D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0960"/>
          </a:xfrm>
        </p:spPr>
        <p:txBody>
          <a:bodyPr>
            <a:normAutofit fontScale="90000"/>
          </a:bodyPr>
          <a:lstStyle/>
          <a:p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1B3B22CC-6EB9-473A-91E9-D7A407FCF4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894081"/>
            <a:ext cx="8596668" cy="5147282"/>
          </a:xfrm>
        </p:spPr>
        <p:txBody>
          <a:bodyPr/>
          <a:lstStyle/>
          <a:p>
            <a:r>
              <a:rPr lang="zh-CN" altLang="en-US" dirty="0"/>
              <a:t>阿胶（驴皮胶）：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="" xmlns:a16="http://schemas.microsoft.com/office/drawing/2014/main" id="{E866F19B-58A5-4929-90C8-BD5B555B9D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266" y="1593921"/>
            <a:ext cx="7396472" cy="401439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="" xmlns:a16="http://schemas.microsoft.com/office/drawing/2014/main" id="{44423723-F38F-433F-8911-0B964A7C64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3806" y="1593921"/>
            <a:ext cx="3377477" cy="2334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10045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CB856B35-DC1D-4C72-8573-E1D741002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207038"/>
          </a:xfrm>
        </p:spPr>
        <p:txBody>
          <a:bodyPr>
            <a:normAutofit fontScale="90000"/>
          </a:bodyPr>
          <a:lstStyle/>
          <a:p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4F25A58E-65C6-4819-8449-D94E72E397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066801"/>
            <a:ext cx="8596668" cy="4974562"/>
          </a:xfrm>
        </p:spPr>
        <p:txBody>
          <a:bodyPr/>
          <a:lstStyle/>
          <a:p>
            <a:r>
              <a:rPr lang="zh-CN" altLang="en-US" dirty="0"/>
              <a:t>阿胶：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 </a:t>
            </a:r>
            <a:r>
              <a:rPr lang="zh-CN" altLang="en-US" dirty="0"/>
              <a:t>主治：</a:t>
            </a:r>
            <a:r>
              <a:rPr lang="en-US" altLang="zh-CN" dirty="0"/>
              <a:t>1.</a:t>
            </a:r>
            <a:r>
              <a:rPr lang="zh-CN" altLang="en-US" dirty="0"/>
              <a:t>崩漏腹痛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           2.</a:t>
            </a:r>
            <a:r>
              <a:rPr lang="zh-CN" altLang="en-US" dirty="0"/>
              <a:t>肺虚久咳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           3.</a:t>
            </a:r>
            <a:r>
              <a:rPr lang="zh-CN" altLang="en-US" dirty="0"/>
              <a:t>虚烦不眠</a:t>
            </a:r>
          </a:p>
        </p:txBody>
      </p:sp>
    </p:spTree>
    <p:extLst>
      <p:ext uri="{BB962C8B-B14F-4D97-AF65-F5344CB8AC3E}">
        <p14:creationId xmlns:p14="http://schemas.microsoft.com/office/powerpoint/2010/main" val="17198574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="" xmlns:a16="http://schemas.microsoft.com/office/drawing/2014/main" id="{653C69D3-8948-4985-B668-18D8CBAEC7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207038"/>
          </a:xfrm>
        </p:spPr>
        <p:txBody>
          <a:bodyPr>
            <a:normAutofit fontScale="90000"/>
          </a:bodyPr>
          <a:lstStyle/>
          <a:p>
            <a:endParaRPr lang="zh-CN" altLang="en-US" dirty="0"/>
          </a:p>
        </p:txBody>
      </p:sp>
      <p:sp>
        <p:nvSpPr>
          <p:cNvPr id="7" name="内容占位符 6">
            <a:extLst>
              <a:ext uri="{FF2B5EF4-FFF2-40B4-BE49-F238E27FC236}">
                <a16:creationId xmlns="" xmlns:a16="http://schemas.microsoft.com/office/drawing/2014/main" id="{3E69F807-4097-4533-9ACA-AEE9FD1760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158240"/>
            <a:ext cx="9858586" cy="5344159"/>
          </a:xfrm>
        </p:spPr>
        <p:txBody>
          <a:bodyPr>
            <a:normAutofit fontScale="92500" lnSpcReduction="20000"/>
          </a:bodyPr>
          <a:lstStyle/>
          <a:p>
            <a:r>
              <a:rPr lang="zh-CN" altLang="en-US" dirty="0"/>
              <a:t>　　　　气虚　　补气方药　</a:t>
            </a:r>
            <a:r>
              <a:rPr lang="zh-CN" altLang="en-US" dirty="0">
                <a:solidFill>
                  <a:srgbClr val="FF0000"/>
                </a:solidFill>
              </a:rPr>
              <a:t>甘温补虚益气方药</a:t>
            </a:r>
          </a:p>
          <a:p>
            <a:r>
              <a:rPr lang="zh-CN" altLang="en-US" dirty="0"/>
              <a:t>虚证　　血虚　　补血方药   </a:t>
            </a:r>
            <a:r>
              <a:rPr lang="zh-CN" altLang="en-US" dirty="0">
                <a:solidFill>
                  <a:srgbClr val="FF0000"/>
                </a:solidFill>
              </a:rPr>
              <a:t>甘温养血补虚方药</a:t>
            </a:r>
          </a:p>
          <a:p>
            <a:r>
              <a:rPr lang="zh-CN" altLang="en-US" dirty="0"/>
              <a:t>　　　　阴虚　　补阴方药   壮水滋阴方药</a:t>
            </a:r>
          </a:p>
          <a:p>
            <a:r>
              <a:rPr lang="zh-CN" altLang="en-US" dirty="0"/>
              <a:t>　　　　阳虚　　补阳方药   益火温阳方药</a:t>
            </a: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  <a:p>
            <a:r>
              <a:rPr lang="zh-CN" altLang="en-US" dirty="0"/>
              <a:t>共性：</a:t>
            </a:r>
          </a:p>
          <a:p>
            <a:pPr marL="0" indent="0">
              <a:buNone/>
            </a:pPr>
            <a:r>
              <a:rPr lang="zh-CN" altLang="en-US" dirty="0"/>
              <a:t>     多甘味</a:t>
            </a:r>
          </a:p>
          <a:p>
            <a:pPr marL="0" indent="0">
              <a:buNone/>
            </a:pPr>
            <a:r>
              <a:rPr lang="zh-CN" altLang="en-US" dirty="0"/>
              <a:t>     宜久煎</a:t>
            </a:r>
          </a:p>
          <a:p>
            <a:pPr marL="0" indent="0">
              <a:buNone/>
            </a:pPr>
            <a:r>
              <a:rPr lang="zh-CN" altLang="en-US" dirty="0"/>
              <a:t>     外邪未除，实证者不宜补。</a:t>
            </a:r>
          </a:p>
          <a:p>
            <a:pPr marL="0" indent="0">
              <a:buNone/>
            </a:pPr>
            <a:r>
              <a:rPr lang="zh-CN" altLang="en-US" dirty="0"/>
              <a:t>                       以防“闭门留寇” “资寇以粮”</a:t>
            </a:r>
          </a:p>
          <a:p>
            <a:endParaRPr lang="zh-CN" altLang="en-US" dirty="0"/>
          </a:p>
        </p:txBody>
      </p:sp>
      <p:sp>
        <p:nvSpPr>
          <p:cNvPr id="8" name="左大括号 7">
            <a:extLst>
              <a:ext uri="{FF2B5EF4-FFF2-40B4-BE49-F238E27FC236}">
                <a16:creationId xmlns="" xmlns:a16="http://schemas.microsoft.com/office/drawing/2014/main" id="{818138B7-8D0C-4DBC-8B3E-75C1A1F6A279}"/>
              </a:ext>
            </a:extLst>
          </p:cNvPr>
          <p:cNvSpPr/>
          <p:nvPr/>
        </p:nvSpPr>
        <p:spPr>
          <a:xfrm>
            <a:off x="2204720" y="1442720"/>
            <a:ext cx="426720" cy="1798320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598082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7A635677-ECCA-4775-BBA5-86372EF3F6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80720"/>
          </a:xfrm>
        </p:spPr>
        <p:txBody>
          <a:bodyPr/>
          <a:lstStyle/>
          <a:p>
            <a:r>
              <a:rPr lang="zh-CN" altLang="en-US" b="1" dirty="0">
                <a:solidFill>
                  <a:prstClr val="black"/>
                </a:solidFill>
              </a:rPr>
              <a:t>甘温养血补虚方剂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B8BD36FE-B148-49EB-9062-9F0029230B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290321"/>
            <a:ext cx="8596668" cy="4751042"/>
          </a:xfrm>
        </p:spPr>
        <p:txBody>
          <a:bodyPr>
            <a:normAutofit fontScale="92500"/>
          </a:bodyPr>
          <a:lstStyle/>
          <a:p>
            <a:r>
              <a:rPr lang="zh-CN" altLang="en-US" dirty="0"/>
              <a:t>四物汤：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          熟地               补血滋阴                      君</a:t>
            </a:r>
          </a:p>
          <a:p>
            <a:pPr marL="0" indent="0">
              <a:buNone/>
            </a:pPr>
            <a:r>
              <a:rPr lang="zh-CN" altLang="en-US" dirty="0"/>
              <a:t>          当归               养血活血                      臣</a:t>
            </a:r>
          </a:p>
          <a:p>
            <a:pPr marL="0" indent="0">
              <a:buNone/>
            </a:pPr>
            <a:r>
              <a:rPr lang="zh-CN" altLang="en-US" dirty="0"/>
              <a:t>          白芍               和营养血                      佐</a:t>
            </a:r>
          </a:p>
          <a:p>
            <a:pPr marL="0" indent="0">
              <a:buNone/>
            </a:pPr>
            <a:r>
              <a:rPr lang="zh-CN" altLang="en-US" dirty="0"/>
              <a:t>          川芎               活血行滞                      使</a:t>
            </a:r>
          </a:p>
          <a:p>
            <a:pPr marL="0" indent="0">
              <a:buNone/>
            </a:pPr>
            <a:endParaRPr lang="zh-CN" altLang="en-US" dirty="0"/>
          </a:p>
          <a:p>
            <a:pPr marL="0" indent="0">
              <a:buNone/>
            </a:pPr>
            <a:r>
              <a:rPr lang="zh-CN" altLang="en-US" dirty="0"/>
              <a:t>      功效：     补血调血</a:t>
            </a:r>
          </a:p>
          <a:p>
            <a:pPr marL="0" indent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1471051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BE4D0726-3B47-4BD0-9360-7115AEBE2A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207038"/>
          </a:xfrm>
        </p:spPr>
        <p:txBody>
          <a:bodyPr>
            <a:normAutofit fontScale="90000"/>
          </a:bodyPr>
          <a:lstStyle/>
          <a:p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E0364E98-23AE-472A-B632-F928D8B704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995681"/>
            <a:ext cx="9655386" cy="5045682"/>
          </a:xfrm>
        </p:spPr>
        <p:txBody>
          <a:bodyPr/>
          <a:lstStyle/>
          <a:p>
            <a:r>
              <a:rPr lang="zh-CN" altLang="en-US" dirty="0"/>
              <a:t>当归补血汤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   </a:t>
            </a:r>
            <a:r>
              <a:rPr lang="zh-CN" altLang="en-US" dirty="0"/>
              <a:t>黄芪   </a:t>
            </a:r>
            <a:r>
              <a:rPr lang="en-US" altLang="zh-CN" dirty="0"/>
              <a:t>6</a:t>
            </a:r>
            <a:r>
              <a:rPr lang="zh-CN" altLang="en-US" dirty="0"/>
              <a:t>份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   </a:t>
            </a:r>
            <a:r>
              <a:rPr lang="zh-CN" altLang="en-US" dirty="0"/>
              <a:t>当归   </a:t>
            </a:r>
            <a:r>
              <a:rPr lang="en-US" altLang="zh-CN" dirty="0"/>
              <a:t>1</a:t>
            </a:r>
            <a:r>
              <a:rPr lang="zh-CN" altLang="en-US" dirty="0"/>
              <a:t>份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sz="2800" dirty="0"/>
              <a:t>滋阴补血固里不及，阳气外亡，故重用黄芪补气而专固肌表</a:t>
            </a:r>
            <a:endParaRPr lang="en-US" altLang="zh-CN" sz="2800" dirty="0"/>
          </a:p>
          <a:p>
            <a:pPr marL="0" indent="0">
              <a:buNone/>
            </a:pPr>
            <a:r>
              <a:rPr lang="zh-CN" altLang="en-US" sz="2800" dirty="0"/>
              <a:t>有形之血生于无形之气重，故用黄芪。</a:t>
            </a:r>
            <a:endParaRPr lang="en-US" altLang="zh-CN" sz="2800" dirty="0"/>
          </a:p>
          <a:p>
            <a:pPr marL="0" indent="0">
              <a:buNone/>
            </a:pPr>
            <a:endParaRPr lang="en-US" altLang="zh-CN" sz="2800" dirty="0"/>
          </a:p>
          <a:p>
            <a:pPr marL="0" indent="0">
              <a:buNone/>
            </a:pPr>
            <a:r>
              <a:rPr lang="zh-CN" altLang="en-US" dirty="0"/>
              <a:t>功效：血虚发热</a:t>
            </a:r>
          </a:p>
        </p:txBody>
      </p:sp>
    </p:spTree>
    <p:extLst>
      <p:ext uri="{BB962C8B-B14F-4D97-AF65-F5344CB8AC3E}">
        <p14:creationId xmlns:p14="http://schemas.microsoft.com/office/powerpoint/2010/main" val="67544506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D7AA4A41-0956-4127-99DD-2076A4A0A5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416560"/>
          </a:xfrm>
        </p:spPr>
        <p:txBody>
          <a:bodyPr>
            <a:normAutofit fontScale="90000"/>
          </a:bodyPr>
          <a:lstStyle/>
          <a:p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55FFC6BE-8E33-427D-8177-423B13F38B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239521"/>
            <a:ext cx="8596668" cy="4801842"/>
          </a:xfrm>
        </p:spPr>
        <p:txBody>
          <a:bodyPr/>
          <a:lstStyle/>
          <a:p>
            <a:r>
              <a:rPr lang="zh-CN" altLang="en-US" dirty="0"/>
              <a:t>归脾汤   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 白术  茯神  黄芪  桂圆  枣仁  人参  木香 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 炙甘草  当归  远志</a:t>
            </a:r>
          </a:p>
        </p:txBody>
      </p:sp>
    </p:spTree>
    <p:extLst>
      <p:ext uri="{BB962C8B-B14F-4D97-AF65-F5344CB8AC3E}">
        <p14:creationId xmlns:p14="http://schemas.microsoft.com/office/powerpoint/2010/main" val="6066998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73E20460-B22E-4BA0-8E1B-044EDD418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944880"/>
          </a:xfrm>
        </p:spPr>
        <p:txBody>
          <a:bodyPr>
            <a:normAutofit fontScale="90000"/>
          </a:bodyPr>
          <a:lstStyle/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十二  活血化瘀方药</a:t>
            </a:r>
            <a:r>
              <a:rPr lang="zh-CN" altLang="en-US" dirty="0"/>
              <a:t/>
            </a:r>
            <a:br>
              <a:rPr lang="zh-CN" altLang="en-US" dirty="0"/>
            </a:b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59E4AD23-9470-447A-8137-CA5031DDC5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351281"/>
            <a:ext cx="8596668" cy="4690082"/>
          </a:xfrm>
        </p:spPr>
        <p:txBody>
          <a:bodyPr/>
          <a:lstStyle/>
          <a:p>
            <a:r>
              <a:rPr lang="zh-CN" altLang="en-US" dirty="0"/>
              <a:t>丹参：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 </a:t>
            </a:r>
            <a:r>
              <a:rPr lang="zh-CN" altLang="en-US" dirty="0"/>
              <a:t>主治：</a:t>
            </a:r>
            <a:r>
              <a:rPr lang="en-US" altLang="zh-CN" dirty="0"/>
              <a:t>1.</a:t>
            </a:r>
            <a:r>
              <a:rPr lang="zh-CN" altLang="en-US" dirty="0"/>
              <a:t>月经不调   丹参散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           2.</a:t>
            </a:r>
            <a:r>
              <a:rPr lang="zh-CN" altLang="en-US" dirty="0"/>
              <a:t>胸痹心痛   丹参饮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           3.</a:t>
            </a:r>
            <a:r>
              <a:rPr lang="zh-CN" altLang="en-US" dirty="0"/>
              <a:t>疮痈肿毒   消乳汤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="" xmlns:a16="http://schemas.microsoft.com/office/drawing/2014/main" id="{D62DCCD2-366D-4A36-8526-9D6429B64D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2104" y="3161624"/>
            <a:ext cx="4892612" cy="308677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="" xmlns:a16="http://schemas.microsoft.com/office/drawing/2014/main" id="{56951627-E211-4D9C-921F-C174E7BC89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2319" y="504811"/>
            <a:ext cx="3148023" cy="2099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67492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721157C9-2CDD-42D7-8B42-05B7193E4F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E0B43C00-C9E2-471B-841A-389A7FB789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川芎：</a:t>
            </a:r>
          </a:p>
          <a:p>
            <a:pPr marL="0" indent="0">
              <a:buNone/>
            </a:pPr>
            <a:r>
              <a:rPr lang="zh-CN" altLang="en-US" dirty="0"/>
              <a:t>  主治：</a:t>
            </a:r>
            <a:r>
              <a:rPr lang="en-US" altLang="zh-CN" dirty="0"/>
              <a:t>1.</a:t>
            </a:r>
            <a:r>
              <a:rPr lang="zh-CN" altLang="en-US" dirty="0"/>
              <a:t>腹痛胁痛   柴胡疏肝散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          2.</a:t>
            </a:r>
            <a:r>
              <a:rPr lang="zh-CN" altLang="en-US" dirty="0"/>
              <a:t>头风头痛  川芎茶调散</a:t>
            </a:r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="" xmlns:a16="http://schemas.microsoft.com/office/drawing/2014/main" id="{9C1A999E-DE8B-401F-9AA5-3D923BE422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4940" y="2946400"/>
            <a:ext cx="5303520" cy="3535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15063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64A3D509-51BB-45E1-B83C-FA72AB8BC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5C8A8E93-E01A-469A-BC8C-721BCADF89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桃仁： 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  </a:t>
            </a:r>
            <a:r>
              <a:rPr lang="zh-CN" altLang="en-US" dirty="0"/>
              <a:t>主治：</a:t>
            </a:r>
            <a:r>
              <a:rPr lang="en-US" altLang="zh-CN" dirty="0"/>
              <a:t>1.</a:t>
            </a:r>
            <a:r>
              <a:rPr lang="zh-CN" altLang="en-US" dirty="0"/>
              <a:t>瘀血疼痛   下淤血汤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            2.</a:t>
            </a:r>
            <a:r>
              <a:rPr lang="zh-CN" altLang="en-US" dirty="0"/>
              <a:t>闭经痛经    桃红四物汤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            3.</a:t>
            </a:r>
            <a:r>
              <a:rPr lang="zh-CN" altLang="en-US" dirty="0"/>
              <a:t>肠燥便秘    润肠丸</a:t>
            </a:r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="" xmlns:a16="http://schemas.microsoft.com/office/drawing/2014/main" id="{3EFDA8B9-7975-488C-81DF-CA1A5BE1D8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4250" y="3224834"/>
            <a:ext cx="4457666" cy="2979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37023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9DFCDFD6-669B-40DE-B77F-F4339A62C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3928966F-7632-4DF0-B9FA-7B8D14D011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红花：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  </a:t>
            </a:r>
            <a:r>
              <a:rPr lang="zh-CN" altLang="en-US" dirty="0"/>
              <a:t>主治：</a:t>
            </a:r>
            <a:r>
              <a:rPr lang="en-US" altLang="zh-CN" dirty="0"/>
              <a:t>1.</a:t>
            </a:r>
            <a:r>
              <a:rPr lang="zh-CN" altLang="en-US" dirty="0"/>
              <a:t>瘀血疼痛   红蓝花酒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            2.</a:t>
            </a:r>
            <a:r>
              <a:rPr lang="zh-CN" altLang="en-US" dirty="0"/>
              <a:t>闭经痛经   红花当归散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            3.</a:t>
            </a:r>
            <a:r>
              <a:rPr lang="zh-CN" altLang="en-US" dirty="0"/>
              <a:t>多形红斑   当归红花饮</a:t>
            </a: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="" xmlns:a16="http://schemas.microsoft.com/office/drawing/2014/main" id="{233F52DA-3E80-4AA0-BF30-311B846C53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3762" y="2419884"/>
            <a:ext cx="4170904" cy="3828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59572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2D39C81C-08BC-4D17-8FD2-960EC3CD2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E952FC26-0B01-48D9-8D6D-C729085148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三棱：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 </a:t>
            </a:r>
            <a:r>
              <a:rPr lang="zh-CN" altLang="en-US" dirty="0"/>
              <a:t>主治：</a:t>
            </a:r>
            <a:r>
              <a:rPr lang="en-US" altLang="zh-CN" dirty="0"/>
              <a:t>1.</a:t>
            </a:r>
            <a:r>
              <a:rPr lang="zh-CN" altLang="en-US" dirty="0"/>
              <a:t>血室癥瘕  荆三棱散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           2.</a:t>
            </a:r>
            <a:r>
              <a:rPr lang="zh-CN" altLang="en-US" dirty="0"/>
              <a:t>积聚腹痛  荆三棱散</a:t>
            </a:r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="" xmlns:a16="http://schemas.microsoft.com/office/drawing/2014/main" id="{2B923EBE-703C-4534-B62C-F51940A503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9509" y="3030855"/>
            <a:ext cx="5342596" cy="3369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44163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C3CFE80B-A314-4090-9C3E-9CC5BFAD8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B57E89D6-7DDA-49AB-8ECA-9A431EF64F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莪术：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  </a:t>
            </a:r>
            <a:r>
              <a:rPr lang="zh-CN" altLang="en-US" dirty="0"/>
              <a:t>主治：</a:t>
            </a:r>
            <a:r>
              <a:rPr lang="en-US" altLang="zh-CN" dirty="0"/>
              <a:t>1.</a:t>
            </a:r>
            <a:r>
              <a:rPr lang="zh-CN" altLang="en-US" dirty="0"/>
              <a:t>闭经痛经   莪术散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            2.</a:t>
            </a:r>
            <a:r>
              <a:rPr lang="zh-CN" altLang="en-US" dirty="0"/>
              <a:t>妇女癥瘕   大七气汤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="" xmlns:a16="http://schemas.microsoft.com/office/drawing/2014/main" id="{8DFB13E1-5B0B-470F-A8A1-D9B8C73E14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1819" y="1209040"/>
            <a:ext cx="2613644" cy="404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2393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78D309AB-2EE2-4A07-B288-40171FF84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5F5635C4-2E89-4D14-A7B1-7A640431C4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（川）牛膝：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           </a:t>
            </a:r>
            <a:r>
              <a:rPr lang="zh-CN" altLang="en-US" dirty="0"/>
              <a:t>主治：</a:t>
            </a:r>
            <a:r>
              <a:rPr lang="en-US" altLang="zh-CN" dirty="0"/>
              <a:t>1.</a:t>
            </a:r>
            <a:r>
              <a:rPr lang="zh-CN" altLang="en-US" dirty="0"/>
              <a:t>胎衣不下  牛膝汤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                     2.</a:t>
            </a:r>
            <a:r>
              <a:rPr lang="zh-CN" altLang="en-US" dirty="0"/>
              <a:t>腰痛痿痹  牛膝酒 </a:t>
            </a: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="" xmlns:a16="http://schemas.microsoft.com/office/drawing/2014/main" id="{D0C92B67-DF80-49DD-8E46-0571072A86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7595" y="132081"/>
            <a:ext cx="2542350" cy="208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1072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F36E645B-CACB-47BE-9BEC-7DDAEDBB57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72160"/>
          </a:xfrm>
        </p:spPr>
        <p:txBody>
          <a:bodyPr>
            <a:normAutofit fontScale="90000"/>
          </a:bodyPr>
          <a:lstStyle/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九   甘温补虚益气方药</a:t>
            </a:r>
            <a:br>
              <a:rPr lang="zh-CN" altLang="en-US" b="1" dirty="0">
                <a:solidFill>
                  <a:schemeClr val="tx1"/>
                </a:solidFill>
              </a:rPr>
            </a:br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56DB4381-5C1C-4300-AE2D-2CE220195F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158241"/>
            <a:ext cx="8596668" cy="4883122"/>
          </a:xfrm>
        </p:spPr>
        <p:txBody>
          <a:bodyPr/>
          <a:lstStyle/>
          <a:p>
            <a:r>
              <a:rPr lang="zh-CN" altLang="en-US" dirty="0"/>
              <a:t>人参：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="" xmlns:a16="http://schemas.microsoft.com/office/drawing/2014/main" id="{B4E652F0-DDA4-4990-9AAE-6A0CB17F86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448" y="1777798"/>
            <a:ext cx="3505504" cy="466384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="" xmlns:a16="http://schemas.microsoft.com/office/drawing/2014/main" id="{6F153278-E2FD-4621-8F0B-97A81C0FAC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2260" y="1841958"/>
            <a:ext cx="6441485" cy="4599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79336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9B217704-C816-42AC-8057-1D9EF1F07C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8DE05E07-B9CD-47CD-83EE-71BAD401EF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乳香：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  主治：</a:t>
            </a:r>
            <a:r>
              <a:rPr lang="en-US" altLang="zh-CN" dirty="0"/>
              <a:t>1.</a:t>
            </a:r>
            <a:r>
              <a:rPr lang="zh-CN" altLang="en-US" dirty="0"/>
              <a:t>癥瘕积聚  活络效灵丹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          2.</a:t>
            </a:r>
            <a:r>
              <a:rPr lang="zh-CN" altLang="en-US" dirty="0"/>
              <a:t>跌打损伤   七厘散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          3.</a:t>
            </a:r>
            <a:r>
              <a:rPr lang="zh-CN" altLang="en-US" dirty="0"/>
              <a:t>疮疡肿痛  仙方活命饮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="" xmlns:a16="http://schemas.microsoft.com/office/drawing/2014/main" id="{5BB02175-46AB-4D73-B199-935A9F2AEB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7717" y="1528762"/>
            <a:ext cx="3057525" cy="3800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60025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4624CEE2-4C77-4435-86CF-20F707727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A5A513A8-3285-4519-9006-3200030C19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没药：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  </a:t>
            </a:r>
            <a:r>
              <a:rPr lang="zh-CN" altLang="en-US" dirty="0"/>
              <a:t>主治：</a:t>
            </a:r>
            <a:r>
              <a:rPr lang="en-US" altLang="zh-CN" dirty="0"/>
              <a:t>1.</a:t>
            </a:r>
            <a:r>
              <a:rPr lang="zh-CN" altLang="en-US" dirty="0"/>
              <a:t>闭经痛经   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            2.</a:t>
            </a:r>
            <a:r>
              <a:rPr lang="zh-CN" altLang="en-US" dirty="0"/>
              <a:t>跌打损伤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            3.</a:t>
            </a:r>
            <a:r>
              <a:rPr lang="zh-CN" altLang="en-US" dirty="0"/>
              <a:t>疮疡痈肿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="" xmlns:a16="http://schemas.microsoft.com/office/drawing/2014/main" id="{5E416DC6-D6E7-4E11-9D82-3751948F03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0036" y="904240"/>
            <a:ext cx="4493966" cy="4567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35397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42F29B7D-9A45-46EA-A257-C40D544B8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AF58DBF7-D44E-4F84-BDE6-918A753233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益母草： （妇科圣药） </a:t>
            </a:r>
            <a:r>
              <a:rPr lang="en-US" altLang="zh-CN" dirty="0"/>
              <a:t>-----</a:t>
            </a:r>
            <a:r>
              <a:rPr lang="zh-CN" altLang="en-US" dirty="0"/>
              <a:t>调经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 </a:t>
            </a:r>
            <a:r>
              <a:rPr lang="zh-CN" altLang="en-US" dirty="0"/>
              <a:t>主治：</a:t>
            </a:r>
            <a:r>
              <a:rPr lang="en-US" altLang="zh-CN" dirty="0"/>
              <a:t>1.</a:t>
            </a:r>
            <a:r>
              <a:rPr lang="zh-CN" altLang="en-US" dirty="0"/>
              <a:t>月经不调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           2.</a:t>
            </a:r>
            <a:r>
              <a:rPr lang="zh-CN" altLang="en-US" dirty="0"/>
              <a:t>胞衣不下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="" xmlns:a16="http://schemas.microsoft.com/office/drawing/2014/main" id="{AD178B25-84E1-48DE-ACE2-D94D02A166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0160" y="1767840"/>
            <a:ext cx="5364479" cy="4023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17331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2A53E36F-82A3-4C60-BD79-F4F894B66F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82A3B756-4913-4776-A8D3-221473A217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水蛭：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 </a:t>
            </a:r>
            <a:r>
              <a:rPr lang="zh-CN" altLang="en-US" dirty="0"/>
              <a:t>主治：</a:t>
            </a:r>
            <a:r>
              <a:rPr lang="en-US" altLang="zh-CN" dirty="0"/>
              <a:t>1.</a:t>
            </a:r>
            <a:r>
              <a:rPr lang="zh-CN" altLang="en-US" dirty="0"/>
              <a:t>热结蓄血  抵挡汤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           2.</a:t>
            </a:r>
            <a:r>
              <a:rPr lang="zh-CN" altLang="en-US" dirty="0"/>
              <a:t>心腹满急  桃仁丸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           3.</a:t>
            </a:r>
            <a:r>
              <a:rPr lang="zh-CN" altLang="en-US" dirty="0"/>
              <a:t>跌打损伤   接骨火龙丹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           4.</a:t>
            </a:r>
            <a:r>
              <a:rPr lang="zh-CN" altLang="en-US" dirty="0"/>
              <a:t>颅内瘀血  夺命散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="" xmlns:a16="http://schemas.microsoft.com/office/drawing/2014/main" id="{BD9445EB-B58F-4B94-A8CD-6D7362D64B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4296" y="3498532"/>
            <a:ext cx="4720564" cy="3359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68657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56E5B15D-02C0-4716-BF65-3E2D3E40BA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86E92BFA-F9A6-443E-B675-6D2A71FFC8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虻虫：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  </a:t>
            </a:r>
            <a:r>
              <a:rPr lang="zh-CN" altLang="en-US" dirty="0"/>
              <a:t>主治：</a:t>
            </a:r>
            <a:r>
              <a:rPr lang="en-US" altLang="zh-CN" dirty="0"/>
              <a:t>1.</a:t>
            </a:r>
            <a:r>
              <a:rPr lang="zh-CN" altLang="en-US" dirty="0"/>
              <a:t>热结蓄血  抵挡汤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            2.</a:t>
            </a:r>
            <a:r>
              <a:rPr lang="zh-CN" altLang="en-US" dirty="0"/>
              <a:t>闭经腹痛  大虻虫丸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="" xmlns:a16="http://schemas.microsoft.com/office/drawing/2014/main" id="{90F9B834-7C43-4A34-B43A-DBFABBE45E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9724" y="2853055"/>
            <a:ext cx="6649875" cy="379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84896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3F5DD76B-3198-4F4B-AB1B-043F3779A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6A507854-B298-47D7-92E9-53ECEFA5F5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地鳖虫：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 </a:t>
            </a:r>
            <a:r>
              <a:rPr lang="zh-CN" altLang="en-US" dirty="0"/>
              <a:t>主治：</a:t>
            </a:r>
            <a:r>
              <a:rPr lang="en-US" altLang="zh-CN" dirty="0"/>
              <a:t>1.</a:t>
            </a:r>
            <a:r>
              <a:rPr lang="zh-CN" altLang="en-US" dirty="0"/>
              <a:t>干血赢瘦    大黄䗪虫丸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           2.</a:t>
            </a:r>
            <a:r>
              <a:rPr lang="zh-CN" altLang="en-US" dirty="0"/>
              <a:t>癥瘕闭经    下淤血汤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           3.</a:t>
            </a:r>
            <a:r>
              <a:rPr lang="zh-CN" altLang="en-US" dirty="0"/>
              <a:t>骨折筋伤    接骨紫金丹</a:t>
            </a: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="" xmlns:a16="http://schemas.microsoft.com/office/drawing/2014/main" id="{C18EA19D-002E-4BA3-89F2-AF0E17C3FD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5648" y="3429000"/>
            <a:ext cx="4669792" cy="3115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17116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364DD160-4E34-4886-98A6-3E62206625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21360"/>
          </a:xfrm>
        </p:spPr>
        <p:txBody>
          <a:bodyPr>
            <a:normAutofit/>
          </a:bodyPr>
          <a:lstStyle/>
          <a:p>
            <a:r>
              <a:rPr lang="zh-CN" altLang="en-US" b="1" dirty="0">
                <a:solidFill>
                  <a:schemeClr val="tx1"/>
                </a:solidFill>
              </a:rPr>
              <a:t>活血化瘀方剂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43CD7B5E-1521-4C75-B5C9-BFC9FCD0D7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330960"/>
            <a:ext cx="9299786" cy="5445760"/>
          </a:xfrm>
        </p:spPr>
        <p:txBody>
          <a:bodyPr>
            <a:normAutofit fontScale="92500" lnSpcReduction="10000"/>
          </a:bodyPr>
          <a:lstStyle/>
          <a:p>
            <a:r>
              <a:rPr lang="zh-CN" altLang="en-US" sz="3500" dirty="0"/>
              <a:t>桃核承气汤</a:t>
            </a:r>
            <a:endParaRPr lang="en-US" altLang="zh-CN" sz="3500" dirty="0"/>
          </a:p>
          <a:p>
            <a:pPr marL="0" indent="0">
              <a:buNone/>
            </a:pPr>
            <a:r>
              <a:rPr lang="zh-CN" altLang="en-US" dirty="0"/>
              <a:t>桃仁      </a:t>
            </a:r>
            <a:r>
              <a:rPr lang="zh-CN" altLang="en-US" sz="2600" dirty="0"/>
              <a:t>活血破瘀                                              </a:t>
            </a:r>
            <a:r>
              <a:rPr lang="zh-CN" altLang="en-US" dirty="0"/>
              <a:t>君</a:t>
            </a:r>
            <a:r>
              <a:rPr lang="zh-CN" altLang="en-US" sz="2600" dirty="0"/>
              <a:t>                              </a:t>
            </a:r>
            <a:endParaRPr lang="en-US" altLang="zh-CN" sz="2600" dirty="0"/>
          </a:p>
          <a:p>
            <a:pPr marL="0" indent="0">
              <a:buNone/>
            </a:pPr>
            <a:r>
              <a:rPr lang="zh-CN" altLang="en-US" dirty="0"/>
              <a:t>大黄      </a:t>
            </a:r>
            <a:r>
              <a:rPr lang="zh-CN" altLang="en-US" sz="2600" dirty="0"/>
              <a:t>下瘀泻热</a:t>
            </a:r>
            <a:endParaRPr lang="en-US" altLang="zh-CN" sz="2600" dirty="0"/>
          </a:p>
          <a:p>
            <a:pPr marL="0" indent="0">
              <a:buNone/>
            </a:pPr>
            <a:r>
              <a:rPr lang="zh-CN" altLang="en-US" dirty="0"/>
              <a:t>桂枝      </a:t>
            </a:r>
            <a:r>
              <a:rPr lang="zh-CN" altLang="en-US" sz="2600" dirty="0"/>
              <a:t>通行血脉，助桃仁活血祛瘀                    </a:t>
            </a:r>
            <a:r>
              <a:rPr lang="zh-CN" altLang="en-US" dirty="0"/>
              <a:t>臣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芒硝      </a:t>
            </a:r>
            <a:r>
              <a:rPr lang="zh-CN" altLang="en-US" sz="2600" dirty="0"/>
              <a:t>泻热软坚，助大黄下瘀泻热</a:t>
            </a:r>
            <a:endParaRPr lang="en-US" altLang="zh-CN" sz="2600" dirty="0"/>
          </a:p>
          <a:p>
            <a:pPr marL="0" indent="0">
              <a:buNone/>
            </a:pPr>
            <a:r>
              <a:rPr lang="zh-CN" altLang="en-US" dirty="0"/>
              <a:t>甘草      </a:t>
            </a:r>
            <a:r>
              <a:rPr lang="zh-CN" altLang="en-US" sz="2600" dirty="0"/>
              <a:t>护胃安中，并缓诸药之峻烈            </a:t>
            </a:r>
            <a:r>
              <a:rPr lang="en-US" altLang="zh-CN" sz="2600" dirty="0"/>
              <a:t>----</a:t>
            </a:r>
            <a:r>
              <a:rPr lang="zh-CN" altLang="en-US" sz="2600" dirty="0"/>
              <a:t>  </a:t>
            </a:r>
            <a:r>
              <a:rPr lang="zh-CN" altLang="en-US" dirty="0"/>
              <a:t>佐使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歌诀：桃核承气五般施，甘草硝黄并桂枝，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        </a:t>
            </a:r>
            <a:r>
              <a:rPr lang="zh-CN" altLang="en-US" dirty="0"/>
              <a:t>淤热互结小腹胀，蓄血如狂最相宜。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功效：逐瘀泻热</a:t>
            </a:r>
            <a:endParaRPr lang="en-US" altLang="zh-CN" dirty="0"/>
          </a:p>
        </p:txBody>
      </p:sp>
      <p:sp>
        <p:nvSpPr>
          <p:cNvPr id="4" name="右大括号 3">
            <a:extLst>
              <a:ext uri="{FF2B5EF4-FFF2-40B4-BE49-F238E27FC236}">
                <a16:creationId xmlns="" xmlns:a16="http://schemas.microsoft.com/office/drawing/2014/main" id="{B08A9D25-A8FB-4722-930B-F6F1C3B9DB20}"/>
              </a:ext>
            </a:extLst>
          </p:cNvPr>
          <p:cNvSpPr/>
          <p:nvPr/>
        </p:nvSpPr>
        <p:spPr>
          <a:xfrm>
            <a:off x="7030720" y="1971040"/>
            <a:ext cx="558800" cy="741680"/>
          </a:xfrm>
          <a:prstGeom prst="rightBrace">
            <a:avLst>
              <a:gd name="adj1" fmla="val 8333"/>
              <a:gd name="adj2" fmla="val 28082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="" xmlns:a16="http://schemas.microsoft.com/office/drawing/2014/main" id="{F72BCFD3-A9B8-46AF-953D-357E76FF1F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4811" y="3083485"/>
            <a:ext cx="670618" cy="853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24955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CF765491-CB04-428B-B9C9-832602CF3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4864C965-FD86-4153-8C3A-280E7B8235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23520"/>
            <a:ext cx="9645226" cy="6634480"/>
          </a:xfrm>
        </p:spPr>
        <p:txBody>
          <a:bodyPr>
            <a:normAutofit fontScale="92500" lnSpcReduction="10000"/>
          </a:bodyPr>
          <a:lstStyle/>
          <a:p>
            <a:r>
              <a:rPr lang="zh-CN" altLang="en-US" sz="3500" b="1" dirty="0"/>
              <a:t>血府逐瘀汤</a:t>
            </a:r>
            <a:r>
              <a:rPr lang="zh-CN" altLang="en-US" sz="3500" dirty="0"/>
              <a:t>：</a:t>
            </a:r>
            <a:endParaRPr lang="en-US" altLang="zh-CN" sz="3500" dirty="0"/>
          </a:p>
          <a:p>
            <a:pPr marL="0" indent="0">
              <a:buNone/>
            </a:pPr>
            <a:r>
              <a:rPr lang="zh-CN" altLang="en-US" dirty="0"/>
              <a:t>桃仁    </a:t>
            </a:r>
            <a:r>
              <a:rPr lang="zh-CN" altLang="en-US" sz="2600" dirty="0"/>
              <a:t>破血行滞</a:t>
            </a:r>
            <a:r>
              <a:rPr lang="zh-CN" altLang="en-US" dirty="0"/>
              <a:t>，红花     </a:t>
            </a:r>
            <a:r>
              <a:rPr lang="zh-CN" altLang="en-US" sz="2600" dirty="0"/>
              <a:t>活血化瘀                              </a:t>
            </a:r>
            <a:r>
              <a:rPr lang="zh-CN" altLang="en-US" dirty="0"/>
              <a:t>君药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赤芍、川芎                  </a:t>
            </a:r>
            <a:r>
              <a:rPr lang="zh-CN" altLang="en-US" sz="2600" dirty="0"/>
              <a:t>助君药活血祛瘀；</a:t>
            </a:r>
            <a:endParaRPr lang="en-US" altLang="zh-CN" sz="2600" dirty="0"/>
          </a:p>
          <a:p>
            <a:pPr marL="0" indent="0">
              <a:buNone/>
            </a:pPr>
            <a:r>
              <a:rPr lang="zh-CN" altLang="en-US" dirty="0"/>
              <a:t>牛膝                            </a:t>
            </a:r>
            <a:r>
              <a:rPr lang="zh-CN" altLang="en-US" sz="2600" dirty="0"/>
              <a:t>活血通经，祛瘀止痛                </a:t>
            </a:r>
            <a:r>
              <a:rPr lang="zh-CN" altLang="en-US" dirty="0"/>
              <a:t>臣药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生地、当归                  </a:t>
            </a:r>
            <a:r>
              <a:rPr lang="zh-CN" altLang="en-US" sz="2600" dirty="0"/>
              <a:t>养血益阴，活血；</a:t>
            </a:r>
            <a:endParaRPr lang="en-US" altLang="zh-CN" sz="2600" dirty="0"/>
          </a:p>
          <a:p>
            <a:pPr marL="0" indent="0">
              <a:buNone/>
            </a:pPr>
            <a:r>
              <a:rPr lang="zh-CN" altLang="en-US" dirty="0"/>
              <a:t>桔梗、枳壳                  </a:t>
            </a:r>
            <a:r>
              <a:rPr lang="zh-CN" altLang="en-US" sz="2600" dirty="0"/>
              <a:t>一升一降，宽胸行气</a:t>
            </a:r>
            <a:r>
              <a:rPr lang="zh-CN" altLang="en-US" dirty="0"/>
              <a:t>；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柴胡                           </a:t>
            </a:r>
            <a:r>
              <a:rPr lang="zh-CN" altLang="en-US" sz="2600" dirty="0"/>
              <a:t>疏肝解郁，升达清阳，</a:t>
            </a:r>
            <a:endParaRPr lang="en-US" altLang="zh-CN" sz="2600" dirty="0"/>
          </a:p>
          <a:p>
            <a:pPr marL="0" indent="0">
              <a:buNone/>
            </a:pPr>
            <a:r>
              <a:rPr lang="en-US" altLang="zh-CN" sz="2600" dirty="0"/>
              <a:t>                                        </a:t>
            </a:r>
            <a:r>
              <a:rPr lang="zh-CN" altLang="en-US" sz="2600" dirty="0"/>
              <a:t>与桔梗、枳壳同用使气行则血行</a:t>
            </a:r>
            <a:r>
              <a:rPr lang="zh-CN" altLang="en-US" dirty="0"/>
              <a:t>，佐药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桔梗    </a:t>
            </a:r>
            <a:r>
              <a:rPr lang="zh-CN" altLang="en-US" sz="2600" dirty="0"/>
              <a:t>载药上行， </a:t>
            </a:r>
            <a:r>
              <a:rPr lang="zh-CN" altLang="en-US" dirty="0"/>
              <a:t>甘草</a:t>
            </a:r>
            <a:r>
              <a:rPr lang="zh-CN" altLang="en-US" sz="2600" dirty="0"/>
              <a:t>调和诸药                                      </a:t>
            </a:r>
            <a:r>
              <a:rPr lang="zh-CN" altLang="en-US" dirty="0"/>
              <a:t>使药</a:t>
            </a:r>
            <a:endParaRPr lang="en-US" altLang="zh-CN" dirty="0"/>
          </a:p>
          <a:p>
            <a:r>
              <a:rPr lang="zh-CN" altLang="en-US" dirty="0"/>
              <a:t>歌诀：血府当归生地桃，红花枳壳膝芎饶。   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           </a:t>
            </a:r>
            <a:r>
              <a:rPr lang="zh-CN" altLang="en-US" dirty="0"/>
              <a:t>柴胡赤芍甘桔梗，血化下行不作痨。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功效：活血祛瘀</a:t>
            </a:r>
          </a:p>
        </p:txBody>
      </p:sp>
    </p:spTree>
    <p:extLst>
      <p:ext uri="{BB962C8B-B14F-4D97-AF65-F5344CB8AC3E}">
        <p14:creationId xmlns:p14="http://schemas.microsoft.com/office/powerpoint/2010/main" val="290646143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56A60948-0958-4042-B4FD-7625284BD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81766761-0C26-45D5-811A-70A3C4DE65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抵挡汤：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  </a:t>
            </a:r>
          </a:p>
          <a:p>
            <a:pPr marL="0" indent="0">
              <a:buNone/>
            </a:pPr>
            <a:r>
              <a:rPr lang="zh-CN" altLang="en-US" dirty="0"/>
              <a:t>    水蛭  虻虫  桃仁  大黄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  <a:p>
            <a:pPr marL="0" indent="0">
              <a:buNone/>
            </a:pPr>
            <a:r>
              <a:rPr lang="zh-CN" altLang="en-US" dirty="0"/>
              <a:t>功效：攻逐蓄血</a:t>
            </a:r>
          </a:p>
          <a:p>
            <a:pPr marL="0" indent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0844413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78A945AC-D6E6-4510-9B33-CC325D591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E3806244-7395-4966-829E-0510EC0AFB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失笑散：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     五灵脂  蒲黄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</a:t>
            </a:r>
          </a:p>
          <a:p>
            <a:pPr marL="0" indent="0">
              <a:buNone/>
            </a:pPr>
            <a:r>
              <a:rPr lang="en-US" altLang="zh-CN" dirty="0"/>
              <a:t>    </a:t>
            </a:r>
            <a:r>
              <a:rPr lang="zh-CN" altLang="en-US" dirty="0"/>
              <a:t>功效：活血祛瘀</a:t>
            </a:r>
          </a:p>
        </p:txBody>
      </p:sp>
    </p:spTree>
    <p:extLst>
      <p:ext uri="{BB962C8B-B14F-4D97-AF65-F5344CB8AC3E}">
        <p14:creationId xmlns:p14="http://schemas.microsoft.com/office/powerpoint/2010/main" val="39328307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2E7CCCA7-B21D-4DBE-8FE3-404B5C513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69E7C502-3E43-4E99-BB02-8CC76420E5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="" xmlns:a16="http://schemas.microsoft.com/office/drawing/2014/main" id="{D3FA04B7-4E81-4775-8C60-2084FE1347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9202" y="0"/>
            <a:ext cx="79013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81080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C0CC92B5-EBED-493A-98F8-C4513C15F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81AC9F83-4E7C-49CF-B049-9DFBED1EB0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鳖甲煎丸：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鳖甲、柴胡、黄芩、阿胶、鼠妇、干姜、大黄、白芍、桂枝、葶苈子、石韦、厚朴、牡丹皮、瞿麦、蜣螂、硝石、紫葳、半夏、人参、蜂房、射干、桃仁、䗪虫、乌扇。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功效：活血化瘀消癥</a:t>
            </a:r>
          </a:p>
        </p:txBody>
      </p:sp>
    </p:spTree>
    <p:extLst>
      <p:ext uri="{BB962C8B-B14F-4D97-AF65-F5344CB8AC3E}">
        <p14:creationId xmlns:p14="http://schemas.microsoft.com/office/powerpoint/2010/main" val="101796104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B3CFD4B2-B5BE-41C7-8294-E9A506443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7B9908BB-FA65-48B4-B24D-A995E5D4F5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="" xmlns:a16="http://schemas.microsoft.com/office/drawing/2014/main" id="{6A89987A-CC3C-4937-AFCD-A91D1A1BDA46}"/>
              </a:ext>
            </a:extLst>
          </p:cNvPr>
          <p:cNvSpPr/>
          <p:nvPr/>
        </p:nvSpPr>
        <p:spPr>
          <a:xfrm>
            <a:off x="2377440" y="2418080"/>
            <a:ext cx="4939407" cy="14465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88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谢  谢</a:t>
            </a:r>
          </a:p>
        </p:txBody>
      </p:sp>
    </p:spTree>
    <p:extLst>
      <p:ext uri="{BB962C8B-B14F-4D97-AF65-F5344CB8AC3E}">
        <p14:creationId xmlns:p14="http://schemas.microsoft.com/office/powerpoint/2010/main" val="28370685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1E08D5AC-6B24-4742-9A1C-AC99F463E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AA74322C-34ED-43DF-BFAB-E5ED873026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="" xmlns:a16="http://schemas.microsoft.com/office/drawing/2014/main" id="{20D2FCBC-64F5-4C84-A4FC-77029F80D2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863" y="816638"/>
            <a:ext cx="5236269" cy="480568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="" xmlns:a16="http://schemas.microsoft.com/office/drawing/2014/main" id="{397FA48F-5E36-4EE4-A2EE-3AD1D536C9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5629" y="816638"/>
            <a:ext cx="4805680" cy="4805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559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BF85A963-0F20-44B8-9545-32A288D61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"/>
          </a:xfrm>
        </p:spPr>
        <p:txBody>
          <a:bodyPr>
            <a:normAutofit fontScale="90000"/>
          </a:bodyPr>
          <a:lstStyle/>
          <a:p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4D0B8865-4496-4A8D-A0CF-8FAACDE6FD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026161"/>
            <a:ext cx="8596668" cy="5015202"/>
          </a:xfrm>
        </p:spPr>
        <p:txBody>
          <a:bodyPr/>
          <a:lstStyle/>
          <a:p>
            <a:r>
              <a:rPr lang="zh-CN" altLang="en-US" sz="3600" dirty="0"/>
              <a:t>人参：</a:t>
            </a:r>
            <a:endParaRPr lang="en-US" altLang="zh-CN" sz="3600" dirty="0"/>
          </a:p>
          <a:p>
            <a:pPr marL="0" indent="0">
              <a:buNone/>
            </a:pPr>
            <a:r>
              <a:rPr lang="zh-CN" altLang="en-US" dirty="0"/>
              <a:t>主治：</a:t>
            </a:r>
            <a:r>
              <a:rPr lang="en-US" altLang="zh-CN" dirty="0"/>
              <a:t>1.</a:t>
            </a:r>
            <a:r>
              <a:rPr lang="zh-CN" altLang="en-US" dirty="0"/>
              <a:t>厥脱  </a:t>
            </a:r>
            <a:r>
              <a:rPr lang="en-US" altLang="zh-CN" dirty="0"/>
              <a:t>《</a:t>
            </a:r>
            <a:r>
              <a:rPr lang="zh-CN" altLang="en-US" dirty="0"/>
              <a:t>景岳全书</a:t>
            </a:r>
            <a:r>
              <a:rPr lang="en-US" altLang="zh-CN" dirty="0"/>
              <a:t>》  </a:t>
            </a:r>
            <a:r>
              <a:rPr lang="zh-CN" altLang="en-US" dirty="0"/>
              <a:t>独参汤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        2.</a:t>
            </a:r>
            <a:r>
              <a:rPr lang="zh-CN" altLang="en-US" dirty="0"/>
              <a:t>气虚     四君子汤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        3.</a:t>
            </a:r>
            <a:r>
              <a:rPr lang="zh-CN" altLang="en-US" dirty="0"/>
              <a:t>心悸   </a:t>
            </a:r>
            <a:r>
              <a:rPr lang="en-US" altLang="zh-CN" dirty="0"/>
              <a:t>《</a:t>
            </a:r>
            <a:r>
              <a:rPr lang="zh-CN" altLang="en-US" dirty="0"/>
              <a:t>伤寒论</a:t>
            </a:r>
            <a:r>
              <a:rPr lang="en-US" altLang="zh-CN" dirty="0"/>
              <a:t>》</a:t>
            </a:r>
            <a:r>
              <a:rPr lang="zh-CN" altLang="en-US" dirty="0"/>
              <a:t>炙甘草汤</a:t>
            </a: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="" xmlns:a16="http://schemas.microsoft.com/office/drawing/2014/main" id="{4F9B793C-8615-41AE-8DCB-3F5E5C9DF2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5273" y="91440"/>
            <a:ext cx="2090008" cy="2590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0188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2BAFCC5E-816C-43F8-B86F-0267106EE7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396240"/>
          </a:xfrm>
        </p:spPr>
        <p:txBody>
          <a:bodyPr>
            <a:normAutofit fontScale="90000"/>
          </a:bodyPr>
          <a:lstStyle/>
          <a:p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8F1C6485-0F6A-40D6-BEC7-F57885267E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137921"/>
            <a:ext cx="8596668" cy="4903442"/>
          </a:xfrm>
        </p:spPr>
        <p:txBody>
          <a:bodyPr/>
          <a:lstStyle/>
          <a:p>
            <a:r>
              <a:rPr lang="zh-CN" altLang="en-US" dirty="0"/>
              <a:t>党参：同人参  （作用较弱）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          </a:t>
            </a:r>
            <a:r>
              <a:rPr lang="zh-CN" altLang="en-US" sz="2400" dirty="0"/>
              <a:t>桔梗科    用量： </a:t>
            </a:r>
            <a:r>
              <a:rPr lang="en-US" altLang="zh-CN" sz="2400" dirty="0"/>
              <a:t>6-10</a:t>
            </a:r>
            <a:r>
              <a:rPr lang="zh-CN" altLang="en-US" sz="2400" dirty="0"/>
              <a:t>克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="" xmlns:a16="http://schemas.microsoft.com/office/drawing/2014/main" id="{BACA14AD-33C8-4649-907C-6884201DF0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1660" y="2416934"/>
            <a:ext cx="5137599" cy="342506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="" xmlns:a16="http://schemas.microsoft.com/office/drawing/2014/main" id="{F5095AC5-C040-47D2-A4C1-4AF36E135B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9149" y="2325494"/>
            <a:ext cx="3517697" cy="393226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="" xmlns:a16="http://schemas.microsoft.com/office/drawing/2014/main" id="{22BD5CB1-D680-424C-A079-438CCC7277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09581" y="86279"/>
            <a:ext cx="2359356" cy="1859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34561"/>
      </p:ext>
    </p:extLst>
  </p:cSld>
  <p:clrMapOvr>
    <a:masterClrMapping/>
  </p:clrMapOvr>
</p:sld>
</file>

<file path=ppt/theme/theme1.xml><?xml version="1.0" encoding="utf-8"?>
<a:theme xmlns:a="http://schemas.openxmlformats.org/drawingml/2006/main" name="平面">
  <a:themeElements>
    <a:clrScheme name="平面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自定义 1">
      <a:majorFont>
        <a:latin typeface="Trebuchet MS"/>
        <a:ea typeface="华文楷体"/>
        <a:cs typeface=""/>
      </a:majorFont>
      <a:minorFont>
        <a:latin typeface="Trebuchet MS"/>
        <a:ea typeface="华文新魏"/>
        <a:cs typeface=""/>
      </a:minorFont>
    </a:fontScheme>
    <a:fmtScheme name="平面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3_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3005</TotalTime>
  <Words>1714</Words>
  <Application>Microsoft Macintosh PowerPoint</Application>
  <PresentationFormat>Widescreen</PresentationFormat>
  <Paragraphs>278</Paragraphs>
  <Slides>61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61</vt:i4>
      </vt:variant>
    </vt:vector>
  </HeadingPairs>
  <TitlesOfParts>
    <vt:vector size="73" baseType="lpstr">
      <vt:lpstr>Arial</vt:lpstr>
      <vt:lpstr>Trebuchet MS</vt:lpstr>
      <vt:lpstr>Wingdings 3</vt:lpstr>
      <vt:lpstr>华文新魏</vt:lpstr>
      <vt:lpstr>华文楷体</vt:lpstr>
      <vt:lpstr>等线</vt:lpstr>
      <vt:lpstr>等线 Light</vt:lpstr>
      <vt:lpstr>平面</vt:lpstr>
      <vt:lpstr>3_自定义设计方案</vt:lpstr>
      <vt:lpstr>2_自定义设计方案</vt:lpstr>
      <vt:lpstr>1_自定义设计方案</vt:lpstr>
      <vt:lpstr>自定义设计方案</vt:lpstr>
      <vt:lpstr>中国医药学课程 方药医学</vt:lpstr>
      <vt:lpstr>第一节  辨证方药医学  </vt:lpstr>
      <vt:lpstr>PowerPoint Presentation</vt:lpstr>
      <vt:lpstr>PowerPoint Presentation</vt:lpstr>
      <vt:lpstr>九   甘温补虚益气方药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甘温补虚益气方剂</vt:lpstr>
      <vt:lpstr>PowerPoint Presentation</vt:lpstr>
      <vt:lpstr>PowerPoint Presentation</vt:lpstr>
      <vt:lpstr>十   辛散行气方药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辛散行气方剂</vt:lpstr>
      <vt:lpstr>PowerPoint Presentation</vt:lpstr>
      <vt:lpstr>PowerPoint Presentation</vt:lpstr>
      <vt:lpstr>PowerPoint Presentation</vt:lpstr>
      <vt:lpstr>PowerPoint Presentation</vt:lpstr>
      <vt:lpstr>十一  甘温养血补虚方药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甘温养血补虚方剂</vt:lpstr>
      <vt:lpstr>PowerPoint Presentation</vt:lpstr>
      <vt:lpstr>PowerPoint Presentation</vt:lpstr>
      <vt:lpstr>十二  活血化瘀方药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活血化瘀方剂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Bill Xing Jun</dc:creator>
  <cp:lastModifiedBy>Microsoft Office User</cp:lastModifiedBy>
  <cp:revision>116</cp:revision>
  <dcterms:created xsi:type="dcterms:W3CDTF">2020-02-22T09:04:22Z</dcterms:created>
  <dcterms:modified xsi:type="dcterms:W3CDTF">2020-04-14T03:27:25Z</dcterms:modified>
</cp:coreProperties>
</file>